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60" r:id="rId1"/>
  </p:sldMasterIdLst>
  <p:notesMasterIdLst>
    <p:notesMasterId r:id="rId36"/>
  </p:notesMasterIdLst>
  <p:sldIdLst>
    <p:sldId id="256" r:id="rId2"/>
    <p:sldId id="714" r:id="rId3"/>
    <p:sldId id="717" r:id="rId4"/>
    <p:sldId id="747" r:id="rId5"/>
    <p:sldId id="713" r:id="rId6"/>
    <p:sldId id="718" r:id="rId7"/>
    <p:sldId id="719" r:id="rId8"/>
    <p:sldId id="720" r:id="rId9"/>
    <p:sldId id="722" r:id="rId10"/>
    <p:sldId id="721" r:id="rId11"/>
    <p:sldId id="723" r:id="rId12"/>
    <p:sldId id="724" r:id="rId13"/>
    <p:sldId id="725" r:id="rId14"/>
    <p:sldId id="726" r:id="rId15"/>
    <p:sldId id="727" r:id="rId16"/>
    <p:sldId id="728" r:id="rId17"/>
    <p:sldId id="729" r:id="rId18"/>
    <p:sldId id="730" r:id="rId19"/>
    <p:sldId id="731" r:id="rId20"/>
    <p:sldId id="732" r:id="rId21"/>
    <p:sldId id="733" r:id="rId22"/>
    <p:sldId id="734" r:id="rId23"/>
    <p:sldId id="735" r:id="rId24"/>
    <p:sldId id="736" r:id="rId25"/>
    <p:sldId id="744" r:id="rId26"/>
    <p:sldId id="738" r:id="rId27"/>
    <p:sldId id="745" r:id="rId28"/>
    <p:sldId id="737" r:id="rId29"/>
    <p:sldId id="739" r:id="rId30"/>
    <p:sldId id="743" r:id="rId31"/>
    <p:sldId id="741" r:id="rId32"/>
    <p:sldId id="748" r:id="rId33"/>
    <p:sldId id="746" r:id="rId34"/>
    <p:sldId id="30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F50"/>
    <a:srgbClr val="8497B0"/>
    <a:srgbClr val="8FAADC"/>
    <a:srgbClr val="2F5597"/>
    <a:srgbClr val="626CC7"/>
    <a:srgbClr val="323B8D"/>
    <a:srgbClr val="21275D"/>
    <a:srgbClr val="161A3E"/>
    <a:srgbClr val="203864"/>
    <a:srgbClr val="8BB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CA8346-09F0-4301-B585-28E9403048AB}" v="218" dt="2023-11-21T11:40:02.7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3447" autoAdjust="0"/>
  </p:normalViewPr>
  <p:slideViewPr>
    <p:cSldViewPr snapToGrid="0">
      <p:cViewPr varScale="1">
        <p:scale>
          <a:sx n="77" d="100"/>
          <a:sy n="77" d="100"/>
        </p:scale>
        <p:origin x="749" y="82"/>
      </p:cViewPr>
      <p:guideLst/>
    </p:cSldViewPr>
  </p:slideViewPr>
  <p:notesTextViewPr>
    <p:cViewPr>
      <p:scale>
        <a:sx n="75" d="100"/>
        <a:sy n="75"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0077D8-B575-4753-B8FD-F5736649C91E}" type="datetimeFigureOut">
              <a:rPr lang="en-IN" smtClean="0"/>
              <a:t>07/01/2025</a:t>
            </a:fld>
            <a:endParaRPr lang="en-IN"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FFB008-8E38-46F5-BCB9-8CFEF233CF3A}" type="slidenum">
              <a:rPr lang="en-IN" smtClean="0"/>
              <a:t>‹#›</a:t>
            </a:fld>
            <a:endParaRPr lang="en-IN" dirty="0"/>
          </a:p>
        </p:txBody>
      </p:sp>
    </p:spTree>
    <p:extLst>
      <p:ext uri="{BB962C8B-B14F-4D97-AF65-F5344CB8AC3E}">
        <p14:creationId xmlns:p14="http://schemas.microsoft.com/office/powerpoint/2010/main" val="4034188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E00E8-2251-A82A-D9B9-28DA19C956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BE7DCE-01D4-97B9-BCC4-4A80D5101B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50841C-95E7-A2BB-8655-FE1A8E7A00B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0DFC23C-AF70-7BA8-8C71-3A8ACF617589}"/>
              </a:ext>
            </a:extLst>
          </p:cNvPr>
          <p:cNvSpPr>
            <a:spLocks noGrp="1"/>
          </p:cNvSpPr>
          <p:nvPr>
            <p:ph type="sldNum" sz="quarter" idx="5"/>
          </p:nvPr>
        </p:nvSpPr>
        <p:spPr/>
        <p:txBody>
          <a:bodyPr/>
          <a:lstStyle/>
          <a:p>
            <a:fld id="{47FFB008-8E38-46F5-BCB9-8CFEF233CF3A}" type="slidenum">
              <a:rPr lang="en-IN" smtClean="0"/>
              <a:t>3</a:t>
            </a:fld>
            <a:endParaRPr lang="en-IN" dirty="0"/>
          </a:p>
        </p:txBody>
      </p:sp>
    </p:spTree>
    <p:extLst>
      <p:ext uri="{BB962C8B-B14F-4D97-AF65-F5344CB8AC3E}">
        <p14:creationId xmlns:p14="http://schemas.microsoft.com/office/powerpoint/2010/main" val="18188200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9B208-35D6-231C-45B1-A767C84E5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4B3280-7CD1-DBF2-9044-1393FF9D78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D4F69-FE92-61E2-21B1-B1AB406E30E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8610CBE-C9C7-6C44-7C02-152CF2232276}"/>
              </a:ext>
            </a:extLst>
          </p:cNvPr>
          <p:cNvSpPr>
            <a:spLocks noGrp="1"/>
          </p:cNvSpPr>
          <p:nvPr>
            <p:ph type="sldNum" sz="quarter" idx="5"/>
          </p:nvPr>
        </p:nvSpPr>
        <p:spPr/>
        <p:txBody>
          <a:bodyPr/>
          <a:lstStyle/>
          <a:p>
            <a:fld id="{47FFB008-8E38-46F5-BCB9-8CFEF233CF3A}" type="slidenum">
              <a:rPr lang="en-IN" smtClean="0"/>
              <a:t>14</a:t>
            </a:fld>
            <a:endParaRPr lang="en-IN" dirty="0"/>
          </a:p>
        </p:txBody>
      </p:sp>
    </p:spTree>
    <p:extLst>
      <p:ext uri="{BB962C8B-B14F-4D97-AF65-F5344CB8AC3E}">
        <p14:creationId xmlns:p14="http://schemas.microsoft.com/office/powerpoint/2010/main" val="3767364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17ED26-1661-A681-240B-36B2D2F5CF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6A1E4E-6EA2-673B-328C-BD28FFE15C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697F30-ED13-7A5C-C819-CDDA91EEBDB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0B778AA-76DB-1F5A-CF29-E1402F56F6FD}"/>
              </a:ext>
            </a:extLst>
          </p:cNvPr>
          <p:cNvSpPr>
            <a:spLocks noGrp="1"/>
          </p:cNvSpPr>
          <p:nvPr>
            <p:ph type="sldNum" sz="quarter" idx="5"/>
          </p:nvPr>
        </p:nvSpPr>
        <p:spPr/>
        <p:txBody>
          <a:bodyPr/>
          <a:lstStyle/>
          <a:p>
            <a:fld id="{47FFB008-8E38-46F5-BCB9-8CFEF233CF3A}" type="slidenum">
              <a:rPr lang="en-IN" smtClean="0"/>
              <a:t>15</a:t>
            </a:fld>
            <a:endParaRPr lang="en-IN" dirty="0"/>
          </a:p>
        </p:txBody>
      </p:sp>
    </p:spTree>
    <p:extLst>
      <p:ext uri="{BB962C8B-B14F-4D97-AF65-F5344CB8AC3E}">
        <p14:creationId xmlns:p14="http://schemas.microsoft.com/office/powerpoint/2010/main" val="29425898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BEDED-C0CE-365D-4A8B-379AF10BC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7D632D-0130-17FF-593B-D62BB36976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9D18C-2397-3DBF-F839-EB7C4928449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BA1F29F-5E6A-EE23-1566-6DAB3D64C773}"/>
              </a:ext>
            </a:extLst>
          </p:cNvPr>
          <p:cNvSpPr>
            <a:spLocks noGrp="1"/>
          </p:cNvSpPr>
          <p:nvPr>
            <p:ph type="sldNum" sz="quarter" idx="5"/>
          </p:nvPr>
        </p:nvSpPr>
        <p:spPr/>
        <p:txBody>
          <a:bodyPr/>
          <a:lstStyle/>
          <a:p>
            <a:fld id="{47FFB008-8E38-46F5-BCB9-8CFEF233CF3A}" type="slidenum">
              <a:rPr lang="en-IN" smtClean="0"/>
              <a:t>16</a:t>
            </a:fld>
            <a:endParaRPr lang="en-IN" dirty="0"/>
          </a:p>
        </p:txBody>
      </p:sp>
    </p:spTree>
    <p:extLst>
      <p:ext uri="{BB962C8B-B14F-4D97-AF65-F5344CB8AC3E}">
        <p14:creationId xmlns:p14="http://schemas.microsoft.com/office/powerpoint/2010/main" val="3041732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88895-8BF8-2582-C8BB-D44E79848E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D613B7-021B-065D-3B67-2B7AEC2A2D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5C20A2-9F8D-843E-7E34-F9CE0152A03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62E4FE9-1BC8-4A57-2780-AB0A3ABCDA29}"/>
              </a:ext>
            </a:extLst>
          </p:cNvPr>
          <p:cNvSpPr>
            <a:spLocks noGrp="1"/>
          </p:cNvSpPr>
          <p:nvPr>
            <p:ph type="sldNum" sz="quarter" idx="5"/>
          </p:nvPr>
        </p:nvSpPr>
        <p:spPr/>
        <p:txBody>
          <a:bodyPr/>
          <a:lstStyle/>
          <a:p>
            <a:fld id="{47FFB008-8E38-46F5-BCB9-8CFEF233CF3A}" type="slidenum">
              <a:rPr lang="en-IN" smtClean="0"/>
              <a:t>17</a:t>
            </a:fld>
            <a:endParaRPr lang="en-IN" dirty="0"/>
          </a:p>
        </p:txBody>
      </p:sp>
    </p:spTree>
    <p:extLst>
      <p:ext uri="{BB962C8B-B14F-4D97-AF65-F5344CB8AC3E}">
        <p14:creationId xmlns:p14="http://schemas.microsoft.com/office/powerpoint/2010/main" val="3720296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0F03F-3DF0-0B7B-0ADE-D1328D0A1E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5667E9-2510-DE47-FAC5-5F8EC6AEAA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6AEAF3-7AA5-4515-53B8-C48C2CE93AA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9D98008-2D89-8EB0-AAC2-7A7C5C180AC8}"/>
              </a:ext>
            </a:extLst>
          </p:cNvPr>
          <p:cNvSpPr>
            <a:spLocks noGrp="1"/>
          </p:cNvSpPr>
          <p:nvPr>
            <p:ph type="sldNum" sz="quarter" idx="5"/>
          </p:nvPr>
        </p:nvSpPr>
        <p:spPr/>
        <p:txBody>
          <a:bodyPr/>
          <a:lstStyle/>
          <a:p>
            <a:fld id="{47FFB008-8E38-46F5-BCB9-8CFEF233CF3A}" type="slidenum">
              <a:rPr lang="en-IN" smtClean="0"/>
              <a:t>18</a:t>
            </a:fld>
            <a:endParaRPr lang="en-IN" dirty="0"/>
          </a:p>
        </p:txBody>
      </p:sp>
    </p:spTree>
    <p:extLst>
      <p:ext uri="{BB962C8B-B14F-4D97-AF65-F5344CB8AC3E}">
        <p14:creationId xmlns:p14="http://schemas.microsoft.com/office/powerpoint/2010/main" val="24112179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8F8CE-56E2-E861-EF0B-CC0976EE8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C26785-0634-FE45-EA15-271FFE43F2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696AF3-BC47-BDCF-4B91-DFCD98B94E2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9313B8A-0BEA-EB49-1D0C-6511BB1D888C}"/>
              </a:ext>
            </a:extLst>
          </p:cNvPr>
          <p:cNvSpPr>
            <a:spLocks noGrp="1"/>
          </p:cNvSpPr>
          <p:nvPr>
            <p:ph type="sldNum" sz="quarter" idx="5"/>
          </p:nvPr>
        </p:nvSpPr>
        <p:spPr/>
        <p:txBody>
          <a:bodyPr/>
          <a:lstStyle/>
          <a:p>
            <a:fld id="{47FFB008-8E38-46F5-BCB9-8CFEF233CF3A}" type="slidenum">
              <a:rPr lang="en-IN" smtClean="0"/>
              <a:t>19</a:t>
            </a:fld>
            <a:endParaRPr lang="en-IN" dirty="0"/>
          </a:p>
        </p:txBody>
      </p:sp>
    </p:spTree>
    <p:extLst>
      <p:ext uri="{BB962C8B-B14F-4D97-AF65-F5344CB8AC3E}">
        <p14:creationId xmlns:p14="http://schemas.microsoft.com/office/powerpoint/2010/main" val="4128624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75FCCD-A5CC-EAC3-5DBD-21DE3B38AF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0A2E9-044A-495C-8AF8-B85D68C6D9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82525D-4541-AEE9-328D-C3FA533E04B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7D5DC1E-8AEF-A1D8-0565-71B26114010D}"/>
              </a:ext>
            </a:extLst>
          </p:cNvPr>
          <p:cNvSpPr>
            <a:spLocks noGrp="1"/>
          </p:cNvSpPr>
          <p:nvPr>
            <p:ph type="sldNum" sz="quarter" idx="5"/>
          </p:nvPr>
        </p:nvSpPr>
        <p:spPr/>
        <p:txBody>
          <a:bodyPr/>
          <a:lstStyle/>
          <a:p>
            <a:fld id="{47FFB008-8E38-46F5-BCB9-8CFEF233CF3A}" type="slidenum">
              <a:rPr lang="en-IN" smtClean="0"/>
              <a:t>20</a:t>
            </a:fld>
            <a:endParaRPr lang="en-IN" dirty="0"/>
          </a:p>
        </p:txBody>
      </p:sp>
    </p:spTree>
    <p:extLst>
      <p:ext uri="{BB962C8B-B14F-4D97-AF65-F5344CB8AC3E}">
        <p14:creationId xmlns:p14="http://schemas.microsoft.com/office/powerpoint/2010/main" val="365657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E54CA-CCA5-A6EE-92B6-53A2D1BD23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7AF6D0-2290-804D-17C9-B8EC46B226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6278BF-BF5D-CD69-3D63-9A6DCC8BBF0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A9746A7-E736-3980-B7BC-20E44B6082A8}"/>
              </a:ext>
            </a:extLst>
          </p:cNvPr>
          <p:cNvSpPr>
            <a:spLocks noGrp="1"/>
          </p:cNvSpPr>
          <p:nvPr>
            <p:ph type="sldNum" sz="quarter" idx="5"/>
          </p:nvPr>
        </p:nvSpPr>
        <p:spPr/>
        <p:txBody>
          <a:bodyPr/>
          <a:lstStyle/>
          <a:p>
            <a:fld id="{47FFB008-8E38-46F5-BCB9-8CFEF233CF3A}" type="slidenum">
              <a:rPr lang="en-IN" smtClean="0"/>
              <a:t>21</a:t>
            </a:fld>
            <a:endParaRPr lang="en-IN" dirty="0"/>
          </a:p>
        </p:txBody>
      </p:sp>
    </p:spTree>
    <p:extLst>
      <p:ext uri="{BB962C8B-B14F-4D97-AF65-F5344CB8AC3E}">
        <p14:creationId xmlns:p14="http://schemas.microsoft.com/office/powerpoint/2010/main" val="20521933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14BFD-9B5C-ADD2-6180-F5D5A6EC08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25B021-3539-E485-549A-B44FD8E409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9FEDA-9BBC-C18A-C1D8-A546FD68E54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8B40CF9-321C-2A43-2E22-C9824480BF4F}"/>
              </a:ext>
            </a:extLst>
          </p:cNvPr>
          <p:cNvSpPr>
            <a:spLocks noGrp="1"/>
          </p:cNvSpPr>
          <p:nvPr>
            <p:ph type="sldNum" sz="quarter" idx="5"/>
          </p:nvPr>
        </p:nvSpPr>
        <p:spPr/>
        <p:txBody>
          <a:bodyPr/>
          <a:lstStyle/>
          <a:p>
            <a:fld id="{47FFB008-8E38-46F5-BCB9-8CFEF233CF3A}" type="slidenum">
              <a:rPr lang="en-IN" smtClean="0"/>
              <a:t>22</a:t>
            </a:fld>
            <a:endParaRPr lang="en-IN" dirty="0"/>
          </a:p>
        </p:txBody>
      </p:sp>
    </p:spTree>
    <p:extLst>
      <p:ext uri="{BB962C8B-B14F-4D97-AF65-F5344CB8AC3E}">
        <p14:creationId xmlns:p14="http://schemas.microsoft.com/office/powerpoint/2010/main" val="1699671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CA3E15-2DF4-5928-03DC-6C4CF0CD2E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016C18-8549-BABA-1229-C1E60527A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6F3C0D-75A7-4518-BB27-0C865F55FC1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4234E32-FE60-32EA-9C2D-BE7963DB835D}"/>
              </a:ext>
            </a:extLst>
          </p:cNvPr>
          <p:cNvSpPr>
            <a:spLocks noGrp="1"/>
          </p:cNvSpPr>
          <p:nvPr>
            <p:ph type="sldNum" sz="quarter" idx="5"/>
          </p:nvPr>
        </p:nvSpPr>
        <p:spPr/>
        <p:txBody>
          <a:bodyPr/>
          <a:lstStyle/>
          <a:p>
            <a:fld id="{47FFB008-8E38-46F5-BCB9-8CFEF233CF3A}" type="slidenum">
              <a:rPr lang="en-IN" smtClean="0"/>
              <a:t>23</a:t>
            </a:fld>
            <a:endParaRPr lang="en-IN" dirty="0"/>
          </a:p>
        </p:txBody>
      </p:sp>
    </p:spTree>
    <p:extLst>
      <p:ext uri="{BB962C8B-B14F-4D97-AF65-F5344CB8AC3E}">
        <p14:creationId xmlns:p14="http://schemas.microsoft.com/office/powerpoint/2010/main" val="120205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CB204-01E8-BB2F-5177-446AED4FD1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479EEF-2B8F-64AD-4E6A-AD36846816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D6AF89-AC59-46EA-4D3A-29CA3A78882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69B294A-CEF3-AB31-CBE2-693408A1C6F4}"/>
              </a:ext>
            </a:extLst>
          </p:cNvPr>
          <p:cNvSpPr>
            <a:spLocks noGrp="1"/>
          </p:cNvSpPr>
          <p:nvPr>
            <p:ph type="sldNum" sz="quarter" idx="5"/>
          </p:nvPr>
        </p:nvSpPr>
        <p:spPr/>
        <p:txBody>
          <a:bodyPr/>
          <a:lstStyle/>
          <a:p>
            <a:fld id="{47FFB008-8E38-46F5-BCB9-8CFEF233CF3A}" type="slidenum">
              <a:rPr lang="en-IN" smtClean="0"/>
              <a:t>6</a:t>
            </a:fld>
            <a:endParaRPr lang="en-IN" dirty="0"/>
          </a:p>
        </p:txBody>
      </p:sp>
    </p:spTree>
    <p:extLst>
      <p:ext uri="{BB962C8B-B14F-4D97-AF65-F5344CB8AC3E}">
        <p14:creationId xmlns:p14="http://schemas.microsoft.com/office/powerpoint/2010/main" val="2308286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1E0764-B273-CC76-24D3-1620B3CA3B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E1BC61-BE23-AD77-FC76-85BB0DCFD9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E32172-E964-032C-8A93-47BFD151B85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0F985FC-86B8-5BF0-7AC1-9F73303EF492}"/>
              </a:ext>
            </a:extLst>
          </p:cNvPr>
          <p:cNvSpPr>
            <a:spLocks noGrp="1"/>
          </p:cNvSpPr>
          <p:nvPr>
            <p:ph type="sldNum" sz="quarter" idx="5"/>
          </p:nvPr>
        </p:nvSpPr>
        <p:spPr/>
        <p:txBody>
          <a:bodyPr/>
          <a:lstStyle/>
          <a:p>
            <a:fld id="{47FFB008-8E38-46F5-BCB9-8CFEF233CF3A}" type="slidenum">
              <a:rPr lang="en-IN" smtClean="0"/>
              <a:t>7</a:t>
            </a:fld>
            <a:endParaRPr lang="en-IN" dirty="0"/>
          </a:p>
        </p:txBody>
      </p:sp>
    </p:spTree>
    <p:extLst>
      <p:ext uri="{BB962C8B-B14F-4D97-AF65-F5344CB8AC3E}">
        <p14:creationId xmlns:p14="http://schemas.microsoft.com/office/powerpoint/2010/main" val="193960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8FB814-C4A7-2035-E756-0BDF5396F5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9F4DA1-8110-6BFF-01D3-C9975D29AE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BAA033-137C-EDC0-8805-E34EF9D4B22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A055B73-9BFE-C627-4D67-A3EEA63C7353}"/>
              </a:ext>
            </a:extLst>
          </p:cNvPr>
          <p:cNvSpPr>
            <a:spLocks noGrp="1"/>
          </p:cNvSpPr>
          <p:nvPr>
            <p:ph type="sldNum" sz="quarter" idx="5"/>
          </p:nvPr>
        </p:nvSpPr>
        <p:spPr/>
        <p:txBody>
          <a:bodyPr/>
          <a:lstStyle/>
          <a:p>
            <a:fld id="{47FFB008-8E38-46F5-BCB9-8CFEF233CF3A}" type="slidenum">
              <a:rPr lang="en-IN" smtClean="0"/>
              <a:t>8</a:t>
            </a:fld>
            <a:endParaRPr lang="en-IN" dirty="0"/>
          </a:p>
        </p:txBody>
      </p:sp>
    </p:spTree>
    <p:extLst>
      <p:ext uri="{BB962C8B-B14F-4D97-AF65-F5344CB8AC3E}">
        <p14:creationId xmlns:p14="http://schemas.microsoft.com/office/powerpoint/2010/main" val="23301473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D58F7-E117-AD7A-AF04-F8841FF50C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078A73-8EF7-8C3F-D3C1-9656BFC256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387121-27DA-7260-E8E6-B2C6C593AC3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0630641-A70C-D8ED-5B57-DB310B1883C3}"/>
              </a:ext>
            </a:extLst>
          </p:cNvPr>
          <p:cNvSpPr>
            <a:spLocks noGrp="1"/>
          </p:cNvSpPr>
          <p:nvPr>
            <p:ph type="sldNum" sz="quarter" idx="5"/>
          </p:nvPr>
        </p:nvSpPr>
        <p:spPr/>
        <p:txBody>
          <a:bodyPr/>
          <a:lstStyle/>
          <a:p>
            <a:fld id="{47FFB008-8E38-46F5-BCB9-8CFEF233CF3A}" type="slidenum">
              <a:rPr lang="en-IN" smtClean="0"/>
              <a:t>9</a:t>
            </a:fld>
            <a:endParaRPr lang="en-IN" dirty="0"/>
          </a:p>
        </p:txBody>
      </p:sp>
    </p:spTree>
    <p:extLst>
      <p:ext uri="{BB962C8B-B14F-4D97-AF65-F5344CB8AC3E}">
        <p14:creationId xmlns:p14="http://schemas.microsoft.com/office/powerpoint/2010/main" val="2305579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A1FC86-6557-1352-4A3B-4F12C1F203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0382E-DF88-845A-BCC6-387FCEE41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B0401-96AF-4065-B29A-2B0B6ABED95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94B5814-E645-A4FB-D2AD-145118273979}"/>
              </a:ext>
            </a:extLst>
          </p:cNvPr>
          <p:cNvSpPr>
            <a:spLocks noGrp="1"/>
          </p:cNvSpPr>
          <p:nvPr>
            <p:ph type="sldNum" sz="quarter" idx="5"/>
          </p:nvPr>
        </p:nvSpPr>
        <p:spPr/>
        <p:txBody>
          <a:bodyPr/>
          <a:lstStyle/>
          <a:p>
            <a:fld id="{47FFB008-8E38-46F5-BCB9-8CFEF233CF3A}" type="slidenum">
              <a:rPr lang="en-IN" smtClean="0"/>
              <a:t>10</a:t>
            </a:fld>
            <a:endParaRPr lang="en-IN" dirty="0"/>
          </a:p>
        </p:txBody>
      </p:sp>
    </p:spTree>
    <p:extLst>
      <p:ext uri="{BB962C8B-B14F-4D97-AF65-F5344CB8AC3E}">
        <p14:creationId xmlns:p14="http://schemas.microsoft.com/office/powerpoint/2010/main" val="2359452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434CC-DE25-F755-4F76-C075EC476D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F29722-368F-716B-4AF7-C0304FC9DF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C1BAFA-3775-B12E-B0E2-9EFBE6D61CF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20C6FAA-FA95-9839-50B9-552B4A9D6826}"/>
              </a:ext>
            </a:extLst>
          </p:cNvPr>
          <p:cNvSpPr>
            <a:spLocks noGrp="1"/>
          </p:cNvSpPr>
          <p:nvPr>
            <p:ph type="sldNum" sz="quarter" idx="5"/>
          </p:nvPr>
        </p:nvSpPr>
        <p:spPr/>
        <p:txBody>
          <a:bodyPr/>
          <a:lstStyle/>
          <a:p>
            <a:fld id="{47FFB008-8E38-46F5-BCB9-8CFEF233CF3A}" type="slidenum">
              <a:rPr lang="en-IN" smtClean="0"/>
              <a:t>11</a:t>
            </a:fld>
            <a:endParaRPr lang="en-IN" dirty="0"/>
          </a:p>
        </p:txBody>
      </p:sp>
    </p:spTree>
    <p:extLst>
      <p:ext uri="{BB962C8B-B14F-4D97-AF65-F5344CB8AC3E}">
        <p14:creationId xmlns:p14="http://schemas.microsoft.com/office/powerpoint/2010/main" val="3543002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BB91C-EA22-9A9C-AD94-242130E853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0D31C7-C8FD-35AC-1EEF-8426FE569E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F076A6-9827-56A5-BD60-C621C54DE70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45AF7B8-A456-5198-9C49-EBA4AED91086}"/>
              </a:ext>
            </a:extLst>
          </p:cNvPr>
          <p:cNvSpPr>
            <a:spLocks noGrp="1"/>
          </p:cNvSpPr>
          <p:nvPr>
            <p:ph type="sldNum" sz="quarter" idx="5"/>
          </p:nvPr>
        </p:nvSpPr>
        <p:spPr/>
        <p:txBody>
          <a:bodyPr/>
          <a:lstStyle/>
          <a:p>
            <a:fld id="{47FFB008-8E38-46F5-BCB9-8CFEF233CF3A}" type="slidenum">
              <a:rPr lang="en-IN" smtClean="0"/>
              <a:t>12</a:t>
            </a:fld>
            <a:endParaRPr lang="en-IN" dirty="0"/>
          </a:p>
        </p:txBody>
      </p:sp>
    </p:spTree>
    <p:extLst>
      <p:ext uri="{BB962C8B-B14F-4D97-AF65-F5344CB8AC3E}">
        <p14:creationId xmlns:p14="http://schemas.microsoft.com/office/powerpoint/2010/main" val="58584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7C78F-A5F0-8082-2109-5B217BB0A2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098A5A-C45B-DC73-52F9-C622AA88FE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B564CA-8D16-2F14-7000-5B7AEAAE99F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646AC1B-4897-A2E6-7F85-DDACED70AEE3}"/>
              </a:ext>
            </a:extLst>
          </p:cNvPr>
          <p:cNvSpPr>
            <a:spLocks noGrp="1"/>
          </p:cNvSpPr>
          <p:nvPr>
            <p:ph type="sldNum" sz="quarter" idx="5"/>
          </p:nvPr>
        </p:nvSpPr>
        <p:spPr/>
        <p:txBody>
          <a:bodyPr/>
          <a:lstStyle/>
          <a:p>
            <a:fld id="{47FFB008-8E38-46F5-BCB9-8CFEF233CF3A}" type="slidenum">
              <a:rPr lang="en-IN" smtClean="0"/>
              <a:t>13</a:t>
            </a:fld>
            <a:endParaRPr lang="en-IN" dirty="0"/>
          </a:p>
        </p:txBody>
      </p:sp>
    </p:spTree>
    <p:extLst>
      <p:ext uri="{BB962C8B-B14F-4D97-AF65-F5344CB8AC3E}">
        <p14:creationId xmlns:p14="http://schemas.microsoft.com/office/powerpoint/2010/main" val="2461155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1D4C31DA-14CA-CFBA-5089-9BCD0585380D}"/>
              </a:ext>
            </a:extLst>
          </p:cNvPr>
          <p:cNvGrpSpPr/>
          <p:nvPr userDrawn="1"/>
        </p:nvGrpSpPr>
        <p:grpSpPr>
          <a:xfrm>
            <a:off x="-21770" y="0"/>
            <a:ext cx="12213771" cy="6858000"/>
            <a:chOff x="-21770" y="0"/>
            <a:chExt cx="12213771" cy="6858000"/>
          </a:xfrm>
        </p:grpSpPr>
        <p:pic>
          <p:nvPicPr>
            <p:cNvPr id="6" name="Picture 5" descr="Tech Background&quot; Images – Browse 8,227 Stock Photos, Vectors, and Video |  Adobe Stock">
              <a:extLst>
                <a:ext uri="{FF2B5EF4-FFF2-40B4-BE49-F238E27FC236}">
                  <a16:creationId xmlns:a16="http://schemas.microsoft.com/office/drawing/2014/main" id="{912EDB8F-0820-57F6-5CDA-EEB6AC9EF357}"/>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97530BAD-0593-FBF1-1D42-9B727191475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017794" y="913775"/>
              <a:ext cx="5159490" cy="1423752"/>
            </a:xfrm>
            <a:prstGeom prst="rect">
              <a:avLst/>
            </a:prstGeom>
          </p:spPr>
        </p:pic>
      </p:grpSp>
    </p:spTree>
    <p:extLst>
      <p:ext uri="{BB962C8B-B14F-4D97-AF65-F5344CB8AC3E}">
        <p14:creationId xmlns:p14="http://schemas.microsoft.com/office/powerpoint/2010/main" val="1331126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10834233" cy="612775"/>
          </a:xfrm>
        </p:spPr>
        <p:txBody>
          <a:bodyPr/>
          <a:lstStyle/>
          <a:p>
            <a:r>
              <a:rPr lang="en-US" dirty="0"/>
              <a:t>Click to edit Master title style</a:t>
            </a:r>
          </a:p>
        </p:txBody>
      </p:sp>
      <p:sp>
        <p:nvSpPr>
          <p:cNvPr id="3" name="Content Placeholder 2"/>
          <p:cNvSpPr>
            <a:spLocks noGrp="1"/>
          </p:cNvSpPr>
          <p:nvPr>
            <p:ph sz="half" idx="1"/>
          </p:nvPr>
        </p:nvSpPr>
        <p:spPr>
          <a:xfrm>
            <a:off x="678881" y="1659835"/>
            <a:ext cx="5340919"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199" y="1659835"/>
            <a:ext cx="5340917" cy="4399442"/>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9934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10834234" cy="612775"/>
          </a:xfrm>
        </p:spPr>
        <p:txBody>
          <a:bodyPr/>
          <a:lstStyle/>
          <a:p>
            <a:r>
              <a:rPr lang="en-US" dirty="0"/>
              <a:t>Click to edit Master title style</a:t>
            </a:r>
          </a:p>
        </p:txBody>
      </p:sp>
      <p:sp>
        <p:nvSpPr>
          <p:cNvPr id="3" name="Text Placeholder 2"/>
          <p:cNvSpPr>
            <a:spLocks noGrp="1"/>
          </p:cNvSpPr>
          <p:nvPr>
            <p:ph type="body" idx="1"/>
          </p:nvPr>
        </p:nvSpPr>
        <p:spPr>
          <a:xfrm>
            <a:off x="678881" y="1659834"/>
            <a:ext cx="5318693"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78881" y="2505075"/>
            <a:ext cx="5318693"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2" y="1659834"/>
            <a:ext cx="5340914" cy="655349"/>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2" y="2505075"/>
            <a:ext cx="5340914" cy="355282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197890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a:t>Click to edit Master title style</a:t>
            </a:r>
          </a:p>
        </p:txBody>
      </p:sp>
    </p:spTree>
    <p:extLst>
      <p:ext uri="{BB962C8B-B14F-4D97-AF65-F5344CB8AC3E}">
        <p14:creationId xmlns:p14="http://schemas.microsoft.com/office/powerpoint/2010/main" val="28312565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55931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6"/>
            <a:ext cx="4093145" cy="1453734"/>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9" y="1659835"/>
            <a:ext cx="6329928" cy="4201215"/>
          </a:xfrm>
          <a:prstGeom prst="rect">
            <a:avLst/>
          </a:prstGeom>
        </p:spPr>
        <p:txBody>
          <a:bodyPr/>
          <a:lstStyle>
            <a:lvl1pPr>
              <a:defRPr sz="3200">
                <a:solidFill>
                  <a:schemeClr val="bg2">
                    <a:lumMod val="10000"/>
                  </a:schemeClr>
                </a:solidFill>
              </a:defRPr>
            </a:lvl1pPr>
            <a:lvl2pPr>
              <a:defRPr sz="2800">
                <a:solidFill>
                  <a:schemeClr val="bg2">
                    <a:lumMod val="10000"/>
                  </a:schemeClr>
                </a:solidFill>
              </a:defRPr>
            </a:lvl2pPr>
            <a:lvl3pPr>
              <a:defRPr sz="2400">
                <a:solidFill>
                  <a:schemeClr val="bg2">
                    <a:lumMod val="10000"/>
                  </a:schemeClr>
                </a:solidFill>
              </a:defRPr>
            </a:lvl3pPr>
            <a:lvl4pPr>
              <a:defRPr sz="2000">
                <a:solidFill>
                  <a:schemeClr val="bg2">
                    <a:lumMod val="10000"/>
                  </a:schemeClr>
                </a:solidFill>
              </a:defRPr>
            </a:lvl4pPr>
            <a:lvl5pPr>
              <a:defRPr sz="2000">
                <a:solidFill>
                  <a:schemeClr val="bg2">
                    <a:lumMod val="10000"/>
                  </a:schemeClr>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78881" y="2315183"/>
            <a:ext cx="4093145" cy="3553805"/>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Tree>
    <p:extLst>
      <p:ext uri="{BB962C8B-B14F-4D97-AF65-F5344CB8AC3E}">
        <p14:creationId xmlns:p14="http://schemas.microsoft.com/office/powerpoint/2010/main" val="18283493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Vertical Text Placeholder 2"/>
          <p:cNvSpPr>
            <a:spLocks noGrp="1"/>
          </p:cNvSpPr>
          <p:nvPr>
            <p:ph type="body" orient="vert" idx="1"/>
          </p:nvPr>
        </p:nvSpPr>
        <p:spPr>
          <a:xfrm>
            <a:off x="678884" y="1659834"/>
            <a:ext cx="10834234" cy="4166933"/>
          </a:xfrm>
          <a:prstGeom prst="rect">
            <a:avLst/>
          </a:prstGeom>
        </p:spPr>
        <p:txBody>
          <a:bodyPr vert="eaVert"/>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50536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3" descr="Tech Background&quot; Images – Browse 8,227 Stock Photos, Vectors, and Video |  Adobe Stock">
            <a:extLst>
              <a:ext uri="{FF2B5EF4-FFF2-40B4-BE49-F238E27FC236}">
                <a16:creationId xmlns:a16="http://schemas.microsoft.com/office/drawing/2014/main" id="{19625874-6531-A345-C3ED-8BD86E0E300E}"/>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l="2352" t="2332" r="1954" b="1250"/>
          <a:stretch>
            <a:fillRect/>
          </a:stretch>
        </p:blipFill>
        <p:spPr bwMode="auto">
          <a:xfrm>
            <a:off x="-21770" y="0"/>
            <a:ext cx="12213771" cy="6858000"/>
          </a:xfrm>
          <a:custGeom>
            <a:avLst/>
            <a:gdLst>
              <a:gd name="connsiteX0" fmla="*/ 0 w 12213771"/>
              <a:gd name="connsiteY0" fmla="*/ 0 h 6858000"/>
              <a:gd name="connsiteX1" fmla="*/ 12213771 w 12213771"/>
              <a:gd name="connsiteY1" fmla="*/ 0 h 6858000"/>
              <a:gd name="connsiteX2" fmla="*/ 12213771 w 12213771"/>
              <a:gd name="connsiteY2" fmla="*/ 6858000 h 6858000"/>
              <a:gd name="connsiteX3" fmla="*/ 0 w 122137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213771" h="6858000">
                <a:moveTo>
                  <a:pt x="0" y="0"/>
                </a:moveTo>
                <a:lnTo>
                  <a:pt x="12213771" y="0"/>
                </a:lnTo>
                <a:lnTo>
                  <a:pt x="12213771"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Vertical Title 1"/>
          <p:cNvSpPr>
            <a:spLocks noGrp="1"/>
          </p:cNvSpPr>
          <p:nvPr>
            <p:ph type="title" orient="vert" hasCustomPrompt="1"/>
          </p:nvPr>
        </p:nvSpPr>
        <p:spPr>
          <a:xfrm rot="16200000">
            <a:off x="4770665" y="-2959994"/>
            <a:ext cx="2628900" cy="12213771"/>
          </a:xfrm>
        </p:spPr>
        <p:txBody>
          <a:bodyPr vert="eaVert">
            <a:normAutofit/>
          </a:bodyPr>
          <a:lstStyle>
            <a:lvl1pPr algn="ctr">
              <a:defRPr sz="8000">
                <a:solidFill>
                  <a:schemeClr val="bg1"/>
                </a:solidFill>
              </a:defRPr>
            </a:lvl1pPr>
          </a:lstStyle>
          <a:p>
            <a:r>
              <a:rPr lang="en-US" dirty="0"/>
              <a:t>Thank You</a:t>
            </a:r>
          </a:p>
        </p:txBody>
      </p:sp>
    </p:spTree>
    <p:extLst>
      <p:ext uri="{BB962C8B-B14F-4D97-AF65-F5344CB8AC3E}">
        <p14:creationId xmlns:p14="http://schemas.microsoft.com/office/powerpoint/2010/main" val="4167474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78884" y="603666"/>
            <a:ext cx="10834234" cy="612775"/>
          </a:xfrm>
        </p:spPr>
        <p:txBody>
          <a:bodyPr/>
          <a:lstStyle/>
          <a:p>
            <a:r>
              <a:rPr lang="en-US" dirty="0"/>
              <a:t>Click to edit Master title style</a:t>
            </a:r>
          </a:p>
        </p:txBody>
      </p:sp>
      <p:sp>
        <p:nvSpPr>
          <p:cNvPr id="3" name="Content Placeholder 2"/>
          <p:cNvSpPr>
            <a:spLocks noGrp="1"/>
          </p:cNvSpPr>
          <p:nvPr>
            <p:ph idx="1"/>
          </p:nvPr>
        </p:nvSpPr>
        <p:spPr>
          <a:xfrm>
            <a:off x="678884" y="1675075"/>
            <a:ext cx="1083423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126523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Third">
    <p:spTree>
      <p:nvGrpSpPr>
        <p:cNvPr id="1" name=""/>
        <p:cNvGrpSpPr/>
        <p:nvPr/>
      </p:nvGrpSpPr>
      <p:grpSpPr>
        <a:xfrm>
          <a:off x="0" y="0"/>
          <a:ext cx="0" cy="0"/>
          <a:chOff x="0" y="0"/>
          <a:chExt cx="0" cy="0"/>
        </a:xfrm>
      </p:grpSpPr>
      <p:sp>
        <p:nvSpPr>
          <p:cNvPr id="3" name="Content Placeholder 2"/>
          <p:cNvSpPr>
            <a:spLocks noGrp="1"/>
          </p:cNvSpPr>
          <p:nvPr>
            <p:ph idx="1"/>
          </p:nvPr>
        </p:nvSpPr>
        <p:spPr>
          <a:xfrm>
            <a:off x="4455269" y="603666"/>
            <a:ext cx="7057847" cy="5454235"/>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2" name="Title 1"/>
          <p:cNvSpPr>
            <a:spLocks noGrp="1"/>
          </p:cNvSpPr>
          <p:nvPr>
            <p:ph type="title"/>
          </p:nvPr>
        </p:nvSpPr>
        <p:spPr>
          <a:xfrm>
            <a:off x="838202" y="2049670"/>
            <a:ext cx="2743200" cy="2562226"/>
          </a:xfr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361238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7055274"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7055274"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8077201" y="0"/>
            <a:ext cx="41148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7" name="Picture 6">
            <a:extLst>
              <a:ext uri="{FF2B5EF4-FFF2-40B4-BE49-F238E27FC236}">
                <a16:creationId xmlns:a16="http://schemas.microsoft.com/office/drawing/2014/main" id="{F13DF77B-C435-B418-C899-54652105D04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4013561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alf &amp; Half">
    <p:spTree>
      <p:nvGrpSpPr>
        <p:cNvPr id="1" name=""/>
        <p:cNvGrpSpPr/>
        <p:nvPr/>
      </p:nvGrpSpPr>
      <p:grpSpPr>
        <a:xfrm>
          <a:off x="0" y="0"/>
          <a:ext cx="0" cy="0"/>
          <a:chOff x="0" y="0"/>
          <a:chExt cx="0" cy="0"/>
        </a:xfrm>
      </p:grpSpPr>
      <p:sp>
        <p:nvSpPr>
          <p:cNvPr id="2" name="Title 1"/>
          <p:cNvSpPr>
            <a:spLocks noGrp="1"/>
          </p:cNvSpPr>
          <p:nvPr>
            <p:ph type="title"/>
          </p:nvPr>
        </p:nvSpPr>
        <p:spPr>
          <a:xfrm>
            <a:off x="678881" y="603665"/>
            <a:ext cx="5107239" cy="612775"/>
          </a:xfrm>
        </p:spPr>
        <p:txBody>
          <a:bodyPr/>
          <a:lstStyle/>
          <a:p>
            <a:r>
              <a:rPr lang="en-US" dirty="0"/>
              <a:t>Click to edit Master title style</a:t>
            </a:r>
          </a:p>
        </p:txBody>
      </p:sp>
      <p:sp>
        <p:nvSpPr>
          <p:cNvPr id="3" name="Content Placeholder 2"/>
          <p:cNvSpPr>
            <a:spLocks noGrp="1"/>
          </p:cNvSpPr>
          <p:nvPr>
            <p:ph idx="1"/>
          </p:nvPr>
        </p:nvSpPr>
        <p:spPr>
          <a:xfrm>
            <a:off x="678881" y="1659836"/>
            <a:ext cx="5107239"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360409B4-C617-2A18-6BFD-309E9F59F1A6}"/>
              </a:ext>
            </a:extLst>
          </p:cNvPr>
          <p:cNvSpPr/>
          <p:nvPr userDrawn="1"/>
        </p:nvSpPr>
        <p:spPr>
          <a:xfrm>
            <a:off x="6096000" y="0"/>
            <a:ext cx="6096000" cy="6858000"/>
          </a:xfrm>
          <a:prstGeom prst="rect">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pic>
        <p:nvPicPr>
          <p:cNvPr id="4" name="Picture 3">
            <a:extLst>
              <a:ext uri="{FF2B5EF4-FFF2-40B4-BE49-F238E27FC236}">
                <a16:creationId xmlns:a16="http://schemas.microsoft.com/office/drawing/2014/main" id="{4258C05D-B60D-14D1-7105-F6719232542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18528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Third Flow Errow">
    <p:spTree>
      <p:nvGrpSpPr>
        <p:cNvPr id="1" name=""/>
        <p:cNvGrpSpPr/>
        <p:nvPr/>
      </p:nvGrpSpPr>
      <p:grpSpPr>
        <a:xfrm>
          <a:off x="0" y="0"/>
          <a:ext cx="0" cy="0"/>
          <a:chOff x="0" y="0"/>
          <a:chExt cx="0" cy="0"/>
        </a:xfrm>
      </p:grpSpPr>
      <p:sp>
        <p:nvSpPr>
          <p:cNvPr id="2" name="Title 1"/>
          <p:cNvSpPr>
            <a:spLocks noGrp="1"/>
          </p:cNvSpPr>
          <p:nvPr>
            <p:ph type="title"/>
          </p:nvPr>
        </p:nvSpPr>
        <p:spPr>
          <a:xfrm>
            <a:off x="4455269" y="603666"/>
            <a:ext cx="7057847" cy="612775"/>
          </a:xfrm>
        </p:spPr>
        <p:txBody>
          <a:body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Arrow: Pentagon 5">
            <a:extLst>
              <a:ext uri="{FF2B5EF4-FFF2-40B4-BE49-F238E27FC236}">
                <a16:creationId xmlns:a16="http://schemas.microsoft.com/office/drawing/2014/main" id="{360409B4-C617-2A18-6BFD-309E9F59F1A6}"/>
              </a:ext>
            </a:extLst>
          </p:cNvPr>
          <p:cNvSpPr/>
          <p:nvPr userDrawn="1"/>
        </p:nvSpPr>
        <p:spPr>
          <a:xfrm>
            <a:off x="1" y="0"/>
            <a:ext cx="4114800" cy="6858000"/>
          </a:xfrm>
          <a:prstGeom prst="homePlate">
            <a:avLst>
              <a:gd name="adj" fmla="val 16049"/>
            </a:avLst>
          </a:prstGeom>
          <a:solidFill>
            <a:srgbClr val="1D1B58"/>
          </a:solidFill>
          <a:ln>
            <a:solidFill>
              <a:srgbClr val="1D1B5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800" dirty="0"/>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678882" y="3122614"/>
            <a:ext cx="2978720"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Tree>
    <p:extLst>
      <p:ext uri="{BB962C8B-B14F-4D97-AF65-F5344CB8AC3E}">
        <p14:creationId xmlns:p14="http://schemas.microsoft.com/office/powerpoint/2010/main" val="5999928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One Thir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38200" y="3122614"/>
            <a:ext cx="2819401"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rgbClr val="1D1B58"/>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BC7368D9-5898-B04D-9CD2-C5A3736BFFA6}"/>
              </a:ext>
            </a:extLst>
          </p:cNvPr>
          <p:cNvSpPr/>
          <p:nvPr userDrawn="1"/>
        </p:nvSpPr>
        <p:spPr>
          <a:xfrm>
            <a:off x="3454417" y="0"/>
            <a:ext cx="8737584" cy="6858000"/>
          </a:xfrm>
          <a:custGeom>
            <a:avLst/>
            <a:gdLst>
              <a:gd name="connsiteX0" fmla="*/ 0 w 9601184"/>
              <a:gd name="connsiteY0" fmla="*/ 0 h 6858000"/>
              <a:gd name="connsiteX1" fmla="*/ 9601184 w 9601184"/>
              <a:gd name="connsiteY1" fmla="*/ 0 h 6858000"/>
              <a:gd name="connsiteX2" fmla="*/ 9601184 w 9601184"/>
              <a:gd name="connsiteY2" fmla="*/ 6858000 h 6858000"/>
              <a:gd name="connsiteX3" fmla="*/ 0 w 9601184"/>
              <a:gd name="connsiteY3" fmla="*/ 6858000 h 6858000"/>
              <a:gd name="connsiteX4" fmla="*/ 660384 w 9601184"/>
              <a:gd name="connsiteY4" fmla="*/ 3429000 h 6858000"/>
              <a:gd name="connsiteX5" fmla="*/ 0 w 9601184"/>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01184" h="6858000">
                <a:moveTo>
                  <a:pt x="0" y="0"/>
                </a:moveTo>
                <a:lnTo>
                  <a:pt x="9601184" y="0"/>
                </a:lnTo>
                <a:lnTo>
                  <a:pt x="9601184" y="6858000"/>
                </a:lnTo>
                <a:lnTo>
                  <a:pt x="0" y="6858000"/>
                </a:lnTo>
                <a:lnTo>
                  <a:pt x="660384"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sp>
        <p:nvSpPr>
          <p:cNvPr id="2" name="Title 1"/>
          <p:cNvSpPr>
            <a:spLocks noGrp="1"/>
          </p:cNvSpPr>
          <p:nvPr>
            <p:ph type="title"/>
          </p:nvPr>
        </p:nvSpPr>
        <p:spPr>
          <a:xfrm>
            <a:off x="4455269" y="603666"/>
            <a:ext cx="7057847" cy="612775"/>
          </a:xfrm>
        </p:spPr>
        <p:txBody>
          <a:bodyPr/>
          <a:lstStyle>
            <a:lvl1pP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455269" y="1659835"/>
            <a:ext cx="7057847" cy="4398066"/>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BC1D7751-B046-E6FF-E802-137A168948C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64553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One Third">
    <p:spTree>
      <p:nvGrpSpPr>
        <p:cNvPr id="1" name=""/>
        <p:cNvGrpSpPr/>
        <p:nvPr/>
      </p:nvGrpSpPr>
      <p:grpSpPr>
        <a:xfrm>
          <a:off x="0" y="0"/>
          <a:ext cx="0" cy="0"/>
          <a:chOff x="0" y="0"/>
          <a:chExt cx="0" cy="0"/>
        </a:xfrm>
      </p:grpSpPr>
      <p:sp>
        <p:nvSpPr>
          <p:cNvPr id="2" name="Title 1"/>
          <p:cNvSpPr>
            <a:spLocks noGrp="1"/>
          </p:cNvSpPr>
          <p:nvPr>
            <p:ph type="title"/>
          </p:nvPr>
        </p:nvSpPr>
        <p:spPr>
          <a:xfrm>
            <a:off x="678882" y="603666"/>
            <a:ext cx="6687118" cy="612775"/>
          </a:xfrm>
        </p:spPr>
        <p:txBody>
          <a:bodyPr/>
          <a:lstStyle/>
          <a:p>
            <a:r>
              <a:rPr lang="en-US" dirty="0"/>
              <a:t>Click to edit Master title style</a:t>
            </a:r>
          </a:p>
        </p:txBody>
      </p:sp>
      <p:sp>
        <p:nvSpPr>
          <p:cNvPr id="3" name="Content Placeholder 2"/>
          <p:cNvSpPr>
            <a:spLocks noGrp="1"/>
          </p:cNvSpPr>
          <p:nvPr>
            <p:ph idx="1"/>
          </p:nvPr>
        </p:nvSpPr>
        <p:spPr>
          <a:xfrm>
            <a:off x="678882" y="1659835"/>
            <a:ext cx="6687118" cy="4398066"/>
          </a:xfrm>
          <a:prstGeom prst="rect">
            <a:avLst/>
          </a:prstGeo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F19F22F4-4B18-0516-26F1-498BF7EBEAB2}"/>
              </a:ext>
            </a:extLst>
          </p:cNvPr>
          <p:cNvSpPr txBox="1">
            <a:spLocks/>
          </p:cNvSpPr>
          <p:nvPr userDrawn="1"/>
        </p:nvSpPr>
        <p:spPr>
          <a:xfrm>
            <a:off x="8567565" y="3064248"/>
            <a:ext cx="3314556" cy="61277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400" b="1" kern="1200">
                <a:solidFill>
                  <a:schemeClr val="tx1"/>
                </a:solidFill>
                <a:latin typeface="Nunito" pitchFamily="2" charset="0"/>
                <a:ea typeface="+mj-ea"/>
                <a:cs typeface="+mj-cs"/>
              </a:defRPr>
            </a:lvl1pPr>
          </a:lstStyle>
          <a:p>
            <a:r>
              <a:rPr lang="en-US" sz="3400" dirty="0">
                <a:solidFill>
                  <a:schemeClr val="bg1"/>
                </a:solidFill>
                <a:latin typeface="Calibri" panose="020F0502020204030204" pitchFamily="34" charset="0"/>
              </a:rPr>
              <a:t>Click to edit Master title style</a:t>
            </a:r>
          </a:p>
        </p:txBody>
      </p:sp>
      <p:sp>
        <p:nvSpPr>
          <p:cNvPr id="13" name="Freeform: Shape 12">
            <a:extLst>
              <a:ext uri="{FF2B5EF4-FFF2-40B4-BE49-F238E27FC236}">
                <a16:creationId xmlns:a16="http://schemas.microsoft.com/office/drawing/2014/main" id="{D78CF48E-B68F-E9BA-8398-FF8CD727D1A9}"/>
              </a:ext>
            </a:extLst>
          </p:cNvPr>
          <p:cNvSpPr/>
          <p:nvPr userDrawn="1"/>
        </p:nvSpPr>
        <p:spPr>
          <a:xfrm>
            <a:off x="7543800" y="0"/>
            <a:ext cx="4648201" cy="6858000"/>
          </a:xfrm>
          <a:custGeom>
            <a:avLst/>
            <a:gdLst>
              <a:gd name="connsiteX0" fmla="*/ 0 w 3818882"/>
              <a:gd name="connsiteY0" fmla="*/ 0 h 6858000"/>
              <a:gd name="connsiteX1" fmla="*/ 3818882 w 3818882"/>
              <a:gd name="connsiteY1" fmla="*/ 0 h 6858000"/>
              <a:gd name="connsiteX2" fmla="*/ 3818882 w 3818882"/>
              <a:gd name="connsiteY2" fmla="*/ 6858000 h 6858000"/>
              <a:gd name="connsiteX3" fmla="*/ 0 w 3818882"/>
              <a:gd name="connsiteY3" fmla="*/ 6858000 h 6858000"/>
              <a:gd name="connsiteX4" fmla="*/ 796282 w 3818882"/>
              <a:gd name="connsiteY4" fmla="*/ 3429000 h 6858000"/>
              <a:gd name="connsiteX5" fmla="*/ 0 w 3818882"/>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8882" h="6858000">
                <a:moveTo>
                  <a:pt x="0" y="0"/>
                </a:moveTo>
                <a:lnTo>
                  <a:pt x="3818882" y="0"/>
                </a:lnTo>
                <a:lnTo>
                  <a:pt x="3818882" y="6858000"/>
                </a:lnTo>
                <a:lnTo>
                  <a:pt x="0" y="6858000"/>
                </a:lnTo>
                <a:lnTo>
                  <a:pt x="796282" y="3429000"/>
                </a:lnTo>
                <a:lnTo>
                  <a:pt x="0" y="0"/>
                </a:lnTo>
                <a:close/>
              </a:path>
            </a:pathLst>
          </a:custGeom>
          <a:solidFill>
            <a:srgbClr val="1D1B58"/>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800" dirty="0"/>
          </a:p>
        </p:txBody>
      </p:sp>
      <p:pic>
        <p:nvPicPr>
          <p:cNvPr id="4" name="Picture 3">
            <a:extLst>
              <a:ext uri="{FF2B5EF4-FFF2-40B4-BE49-F238E27FC236}">
                <a16:creationId xmlns:a16="http://schemas.microsoft.com/office/drawing/2014/main" id="{5BC983E8-29C2-9FD4-5029-201C1DDD5E8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507412" y="6119532"/>
            <a:ext cx="1958148" cy="540347"/>
          </a:xfrm>
          <a:prstGeom prst="rect">
            <a:avLst/>
          </a:prstGeom>
        </p:spPr>
      </p:pic>
    </p:spTree>
    <p:extLst>
      <p:ext uri="{BB962C8B-B14F-4D97-AF65-F5344CB8AC3E}">
        <p14:creationId xmlns:p14="http://schemas.microsoft.com/office/powerpoint/2010/main" val="1907501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8883" y="1709738"/>
            <a:ext cx="10834234"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678883" y="4589464"/>
            <a:ext cx="10834234"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278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8884" y="603666"/>
            <a:ext cx="10834232" cy="612775"/>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678884" y="1659835"/>
            <a:ext cx="10834234" cy="43980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052" name="Picture 4" descr="Top Ranked Data Science Institute, Classroom Plus Online Training | Boston  Institute of Analytics">
            <a:extLst>
              <a:ext uri="{FF2B5EF4-FFF2-40B4-BE49-F238E27FC236}">
                <a16:creationId xmlns:a16="http://schemas.microsoft.com/office/drawing/2014/main" id="{D55A4135-B2E5-3A1C-9614-E010D1062B85}"/>
              </a:ext>
            </a:extLst>
          </p:cNvPr>
          <p:cNvPicPr>
            <a:picLocks noChangeAspect="1" noChangeArrowheads="1"/>
          </p:cNvPicPr>
          <p:nvPr userDrawn="1"/>
        </p:nvPicPr>
        <p:blipFill rotWithShape="1">
          <a:blip r:embed="rId18" cstate="print">
            <a:extLst>
              <a:ext uri="{28A0092B-C50C-407E-A947-70E740481C1C}">
                <a14:useLocalDpi xmlns:a14="http://schemas.microsoft.com/office/drawing/2010/main" val="0"/>
              </a:ext>
            </a:extLst>
          </a:blip>
          <a:srcRect l="4000" r="3112"/>
          <a:stretch/>
        </p:blipFill>
        <p:spPr bwMode="auto">
          <a:xfrm>
            <a:off x="9493777" y="6115409"/>
            <a:ext cx="2019339" cy="548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665DF22-91AD-CE85-A78A-CF35969DE003}"/>
              </a:ext>
            </a:extLst>
          </p:cNvPr>
          <p:cNvSpPr/>
          <p:nvPr userDrawn="1"/>
        </p:nvSpPr>
        <p:spPr>
          <a:xfrm>
            <a:off x="678883" y="6207305"/>
            <a:ext cx="7474517" cy="3651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r>
              <a:rPr lang="en-US" sz="1100" b="1" dirty="0">
                <a:solidFill>
                  <a:schemeClr val="bg2">
                    <a:lumMod val="75000"/>
                  </a:schemeClr>
                </a:solidFill>
              </a:rPr>
              <a:t>CONFIDENTIAL</a:t>
            </a:r>
            <a:r>
              <a:rPr lang="en-US" sz="1100" dirty="0">
                <a:solidFill>
                  <a:schemeClr val="bg2">
                    <a:lumMod val="75000"/>
                  </a:schemeClr>
                </a:solidFill>
              </a:rPr>
              <a:t>: The information in this document belongs to Boston Institute of Analytics LLC. Any unauthorized sharing of this material is prohibited and subject to legal action under breach of IP and confidentiality clauses. </a:t>
            </a:r>
          </a:p>
        </p:txBody>
      </p:sp>
    </p:spTree>
    <p:extLst>
      <p:ext uri="{BB962C8B-B14F-4D97-AF65-F5344CB8AC3E}">
        <p14:creationId xmlns:p14="http://schemas.microsoft.com/office/powerpoint/2010/main" val="1628178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73" r:id="rId4"/>
    <p:sldLayoutId id="2147483674" r:id="rId5"/>
    <p:sldLayoutId id="2147483675" r:id="rId6"/>
    <p:sldLayoutId id="2147483677" r:id="rId7"/>
    <p:sldLayoutId id="2147483676" r:id="rId8"/>
    <p:sldLayoutId id="2147483663" r:id="rId9"/>
    <p:sldLayoutId id="2147483664" r:id="rId10"/>
    <p:sldLayoutId id="2147483665" r:id="rId11"/>
    <p:sldLayoutId id="2147483666" r:id="rId12"/>
    <p:sldLayoutId id="2147483667" r:id="rId13"/>
    <p:sldLayoutId id="2147483668" r:id="rId14"/>
    <p:sldLayoutId id="2147483670" r:id="rId15"/>
    <p:sldLayoutId id="2147483671" r:id="rId16"/>
  </p:sldLayoutIdLst>
  <p:txStyles>
    <p:titleStyle>
      <a:lvl1pPr algn="l" defTabSz="914400" rtl="0" eaLnBrk="1" latinLnBrk="0" hangingPunct="1">
        <a:lnSpc>
          <a:spcPct val="90000"/>
        </a:lnSpc>
        <a:spcBef>
          <a:spcPct val="0"/>
        </a:spcBef>
        <a:buNone/>
        <a:defRPr sz="3400" b="1"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jp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225F15-9B21-01FF-BD6D-D04F30F7A091}"/>
              </a:ext>
            </a:extLst>
          </p:cNvPr>
          <p:cNvSpPr/>
          <p:nvPr/>
        </p:nvSpPr>
        <p:spPr>
          <a:xfrm>
            <a:off x="1" y="2788290"/>
            <a:ext cx="12192000" cy="81152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latin typeface="Calibri" panose="020F0502020204030204" pitchFamily="34" charset="0"/>
              </a:rPr>
              <a:t>Insurance Customer Response Prediction</a:t>
            </a:r>
          </a:p>
        </p:txBody>
      </p:sp>
    </p:spTree>
    <p:extLst>
      <p:ext uri="{BB962C8B-B14F-4D97-AF65-F5344CB8AC3E}">
        <p14:creationId xmlns:p14="http://schemas.microsoft.com/office/powerpoint/2010/main" val="1024334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62155-4CD8-4356-1C96-E0B4D12C235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9D6E53-5915-D2F0-AD9F-ADA1AB58F50B}"/>
              </a:ext>
            </a:extLst>
          </p:cNvPr>
          <p:cNvSpPr>
            <a:spLocks noGrp="1"/>
          </p:cNvSpPr>
          <p:nvPr>
            <p:ph type="title"/>
          </p:nvPr>
        </p:nvSpPr>
        <p:spPr/>
        <p:txBody>
          <a:bodyPr>
            <a:noAutofit/>
          </a:bodyPr>
          <a:lstStyle/>
          <a:p>
            <a:pPr algn="ctr"/>
            <a:r>
              <a:rPr lang="en-IN" dirty="0"/>
              <a:t>Data Collection</a:t>
            </a:r>
            <a:br>
              <a:rPr lang="en-IN" dirty="0"/>
            </a:br>
            <a:endParaRPr lang="en-US" dirty="0"/>
          </a:p>
        </p:txBody>
      </p:sp>
      <p:pic>
        <p:nvPicPr>
          <p:cNvPr id="5" name="Content Placeholder 4">
            <a:extLst>
              <a:ext uri="{FF2B5EF4-FFF2-40B4-BE49-F238E27FC236}">
                <a16:creationId xmlns:a16="http://schemas.microsoft.com/office/drawing/2014/main" id="{BBA2CBDD-AB53-450F-8FD3-3910D5A39747}"/>
              </a:ext>
            </a:extLst>
          </p:cNvPr>
          <p:cNvPicPr>
            <a:picLocks noGrp="1" noChangeAspect="1"/>
          </p:cNvPicPr>
          <p:nvPr>
            <p:ph idx="1"/>
          </p:nvPr>
        </p:nvPicPr>
        <p:blipFill>
          <a:blip r:embed="rId3"/>
          <a:stretch>
            <a:fillRect/>
          </a:stretch>
        </p:blipFill>
        <p:spPr>
          <a:xfrm>
            <a:off x="1052624" y="1216441"/>
            <a:ext cx="9973340" cy="4857334"/>
          </a:xfrm>
        </p:spPr>
      </p:pic>
    </p:spTree>
    <p:extLst>
      <p:ext uri="{BB962C8B-B14F-4D97-AF65-F5344CB8AC3E}">
        <p14:creationId xmlns:p14="http://schemas.microsoft.com/office/powerpoint/2010/main" val="307969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08A5-064A-FFB6-96C6-DD4FC4AB77E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FFD6638-C4C3-FE16-6666-D9AE5D51D649}"/>
              </a:ext>
            </a:extLst>
          </p:cNvPr>
          <p:cNvSpPr>
            <a:spLocks noGrp="1"/>
          </p:cNvSpPr>
          <p:nvPr>
            <p:ph type="title"/>
          </p:nvPr>
        </p:nvSpPr>
        <p:spPr/>
        <p:txBody>
          <a:bodyPr>
            <a:noAutofit/>
          </a:bodyPr>
          <a:lstStyle/>
          <a:p>
            <a:pPr algn="ctr"/>
            <a:r>
              <a:rPr lang="en-IN" dirty="0"/>
              <a:t>Data Preprocessing</a:t>
            </a:r>
            <a:br>
              <a:rPr lang="en-IN" dirty="0"/>
            </a:br>
            <a:endParaRPr lang="en-US" dirty="0"/>
          </a:p>
        </p:txBody>
      </p:sp>
      <p:sp>
        <p:nvSpPr>
          <p:cNvPr id="2" name="Content Placeholder 1">
            <a:extLst>
              <a:ext uri="{FF2B5EF4-FFF2-40B4-BE49-F238E27FC236}">
                <a16:creationId xmlns:a16="http://schemas.microsoft.com/office/drawing/2014/main" id="{96CE90F9-62F1-2EA4-A43E-C80819F9E9EF}"/>
              </a:ext>
            </a:extLst>
          </p:cNvPr>
          <p:cNvSpPr>
            <a:spLocks noGrp="1"/>
          </p:cNvSpPr>
          <p:nvPr>
            <p:ph idx="1"/>
          </p:nvPr>
        </p:nvSpPr>
        <p:spPr>
          <a:xfrm>
            <a:off x="678884" y="1552353"/>
            <a:ext cx="10834234" cy="4520788"/>
          </a:xfrm>
        </p:spPr>
        <p:txBody>
          <a:bodyPr lIns="0" tIns="0" rIns="0" bIns="0" numCol="1">
            <a:normAutofit/>
          </a:bodyPr>
          <a:lstStyle/>
          <a:p>
            <a:pPr marL="0" indent="0">
              <a:buNone/>
              <a:defRPr sz="2200" b="1">
                <a:solidFill>
                  <a:srgbClr val="374151"/>
                </a:solidFill>
                <a:latin typeface="Nunito"/>
                <a:ea typeface="Nunito"/>
                <a:cs typeface="Nunito"/>
                <a:sym typeface="Nunito"/>
              </a:defRPr>
            </a:pPr>
            <a:r>
              <a:rPr lang="en-IN" sz="900" dirty="0">
                <a:latin typeface="+mn-lt"/>
              </a:rPr>
              <a:t>        </a:t>
            </a:r>
            <a:r>
              <a:rPr lang="en-US" dirty="0">
                <a:latin typeface="+mn-lt"/>
              </a:rPr>
              <a:t>Handling Missing Values</a:t>
            </a:r>
          </a:p>
          <a:p>
            <a:pPr marL="800100" lvl="1" indent="-342900">
              <a:buSzPct val="100000"/>
              <a:buFont typeface="Arial"/>
              <a:buChar char="•"/>
              <a:defRPr sz="2200">
                <a:solidFill>
                  <a:srgbClr val="374151"/>
                </a:solidFill>
                <a:latin typeface="Nunito"/>
                <a:ea typeface="Nunito"/>
                <a:cs typeface="Nunito"/>
                <a:sym typeface="Nunito"/>
              </a:defRPr>
            </a:pPr>
            <a:r>
              <a:rPr lang="en-US" dirty="0">
                <a:latin typeface="+mn-lt"/>
              </a:rPr>
              <a:t>Discuss strategies for addressing missing data, such as imputation or removal.</a:t>
            </a:r>
          </a:p>
          <a:p>
            <a:pPr>
              <a:defRPr sz="2200" b="1">
                <a:solidFill>
                  <a:srgbClr val="374151"/>
                </a:solidFill>
                <a:latin typeface="Nunito"/>
                <a:ea typeface="Nunito"/>
                <a:cs typeface="Nunito"/>
                <a:sym typeface="Nunito"/>
              </a:defRPr>
            </a:pPr>
            <a:r>
              <a:rPr lang="en-US" dirty="0">
                <a:latin typeface="+mn-lt"/>
              </a:rPr>
              <a:t>Dealing with Outliers</a:t>
            </a:r>
          </a:p>
          <a:p>
            <a:pPr marL="800100" lvl="1" indent="-342900">
              <a:buSzPct val="100000"/>
              <a:buFont typeface="Arial"/>
              <a:buChar char="•"/>
              <a:defRPr sz="2200">
                <a:solidFill>
                  <a:srgbClr val="374151"/>
                </a:solidFill>
                <a:latin typeface="Nunito"/>
                <a:ea typeface="Nunito"/>
                <a:cs typeface="Nunito"/>
                <a:sym typeface="Nunito"/>
              </a:defRPr>
            </a:pPr>
            <a:r>
              <a:rPr lang="en-US" dirty="0">
                <a:latin typeface="+mn-lt"/>
              </a:rPr>
              <a:t>Identify and address outliers that can impact model performance.</a:t>
            </a:r>
          </a:p>
          <a:p>
            <a:pPr>
              <a:defRPr sz="2200" b="1">
                <a:solidFill>
                  <a:srgbClr val="374151"/>
                </a:solidFill>
                <a:latin typeface="Nunito"/>
                <a:ea typeface="Nunito"/>
                <a:cs typeface="Nunito"/>
                <a:sym typeface="Nunito"/>
              </a:defRPr>
            </a:pPr>
            <a:r>
              <a:rPr lang="en-US" dirty="0">
                <a:latin typeface="+mn-lt"/>
              </a:rPr>
              <a:t>Encoding Categorical Variables</a:t>
            </a:r>
          </a:p>
          <a:p>
            <a:pPr marL="800100" lvl="1" indent="-342900">
              <a:buSzPct val="100000"/>
              <a:buFont typeface="Arial"/>
              <a:buChar char="•"/>
              <a:defRPr sz="2200">
                <a:solidFill>
                  <a:srgbClr val="374151"/>
                </a:solidFill>
                <a:latin typeface="Nunito"/>
                <a:ea typeface="Nunito"/>
                <a:cs typeface="Nunito"/>
                <a:sym typeface="Nunito"/>
              </a:defRPr>
            </a:pPr>
            <a:r>
              <a:rPr lang="en-US" dirty="0">
                <a:latin typeface="+mn-lt"/>
              </a:rPr>
              <a:t>Explain techniques to convert categorical data into a format suitable for machine learning models.</a:t>
            </a:r>
          </a:p>
          <a:p>
            <a:pPr>
              <a:defRPr sz="2200" b="1">
                <a:solidFill>
                  <a:srgbClr val="374151"/>
                </a:solidFill>
                <a:latin typeface="Nunito"/>
                <a:ea typeface="Nunito"/>
                <a:cs typeface="Nunito"/>
                <a:sym typeface="Nunito"/>
              </a:defRPr>
            </a:pPr>
            <a:r>
              <a:rPr lang="en-US" dirty="0">
                <a:latin typeface="+mn-lt"/>
              </a:rPr>
              <a:t>Splitting Data into Training and Testing Sets</a:t>
            </a:r>
          </a:p>
          <a:p>
            <a:pPr marL="800100" lvl="1" indent="-342900">
              <a:buSzPct val="100000"/>
              <a:buFont typeface="Arial"/>
              <a:buChar char="•"/>
              <a:defRPr sz="2200">
                <a:solidFill>
                  <a:srgbClr val="374151"/>
                </a:solidFill>
                <a:latin typeface="Nunito"/>
                <a:ea typeface="Nunito"/>
                <a:cs typeface="Nunito"/>
                <a:sym typeface="Nunito"/>
              </a:defRPr>
            </a:pPr>
            <a:r>
              <a:rPr lang="en-US" dirty="0">
                <a:latin typeface="+mn-lt"/>
              </a:rPr>
              <a:t>Emphasize the importance of dividing data for model training and evaluation.</a:t>
            </a:r>
          </a:p>
          <a:p>
            <a:pPr marL="0" indent="0">
              <a:buNone/>
            </a:pPr>
            <a:endParaRPr lang="en-IN" sz="800" dirty="0">
              <a:latin typeface="+mn-lt"/>
            </a:endParaRPr>
          </a:p>
        </p:txBody>
      </p:sp>
      <p:pic>
        <p:nvPicPr>
          <p:cNvPr id="5" name="Picture 4">
            <a:extLst>
              <a:ext uri="{FF2B5EF4-FFF2-40B4-BE49-F238E27FC236}">
                <a16:creationId xmlns:a16="http://schemas.microsoft.com/office/drawing/2014/main" id="{C16ABE49-ED1E-32BD-E72F-310F6CE21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48878" y="297278"/>
            <a:ext cx="663712" cy="612775"/>
          </a:xfrm>
          <a:prstGeom prst="rect">
            <a:avLst/>
          </a:prstGeom>
        </p:spPr>
      </p:pic>
    </p:spTree>
    <p:extLst>
      <p:ext uri="{BB962C8B-B14F-4D97-AF65-F5344CB8AC3E}">
        <p14:creationId xmlns:p14="http://schemas.microsoft.com/office/powerpoint/2010/main" val="40870645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9E176-6E7F-81D7-9078-011BEB5143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99F468-E104-1AE5-F8D2-1AEE75197340}"/>
              </a:ext>
            </a:extLst>
          </p:cNvPr>
          <p:cNvSpPr>
            <a:spLocks noGrp="1"/>
          </p:cNvSpPr>
          <p:nvPr>
            <p:ph type="title"/>
          </p:nvPr>
        </p:nvSpPr>
        <p:spPr/>
        <p:txBody>
          <a:bodyPr>
            <a:normAutofit/>
          </a:bodyPr>
          <a:lstStyle/>
          <a:p>
            <a:pPr algn="ctr"/>
            <a:r>
              <a:rPr lang="en-US" dirty="0"/>
              <a:t> Data Preprocessing</a:t>
            </a:r>
          </a:p>
        </p:txBody>
      </p:sp>
      <p:pic>
        <p:nvPicPr>
          <p:cNvPr id="6" name="Picture 2" descr="Picture 2">
            <a:extLst>
              <a:ext uri="{FF2B5EF4-FFF2-40B4-BE49-F238E27FC236}">
                <a16:creationId xmlns:a16="http://schemas.microsoft.com/office/drawing/2014/main" id="{C74D6707-274B-E48B-F047-84B65CFA8489}"/>
              </a:ext>
            </a:extLst>
          </p:cNvPr>
          <p:cNvPicPr>
            <a:picLocks noChangeAspect="1"/>
          </p:cNvPicPr>
          <p:nvPr/>
        </p:nvPicPr>
        <p:blipFill>
          <a:blip r:embed="rId3"/>
          <a:srcRect l="4558" t="3756" r="4577" b="8334"/>
          <a:stretch>
            <a:fillRect/>
          </a:stretch>
        </p:blipFill>
        <p:spPr>
          <a:xfrm>
            <a:off x="218515" y="1216441"/>
            <a:ext cx="4734728" cy="4543108"/>
          </a:xfrm>
          <a:prstGeom prst="rect">
            <a:avLst/>
          </a:prstGeom>
          <a:ln w="12700">
            <a:miter lim="400000"/>
          </a:ln>
          <a:effectLst>
            <a:outerShdw blurRad="292100" dist="139700" dir="2700000" rotWithShape="0">
              <a:srgbClr val="333333">
                <a:alpha val="64999"/>
              </a:srgbClr>
            </a:outerShdw>
          </a:effectLst>
        </p:spPr>
      </p:pic>
      <p:pic>
        <p:nvPicPr>
          <p:cNvPr id="7" name="Picture 3" descr="Picture 3">
            <a:extLst>
              <a:ext uri="{FF2B5EF4-FFF2-40B4-BE49-F238E27FC236}">
                <a16:creationId xmlns:a16="http://schemas.microsoft.com/office/drawing/2014/main" id="{FD094E6B-A921-4ABC-7CF3-254756F10668}"/>
              </a:ext>
            </a:extLst>
          </p:cNvPr>
          <p:cNvPicPr>
            <a:picLocks noChangeAspect="1"/>
          </p:cNvPicPr>
          <p:nvPr/>
        </p:nvPicPr>
        <p:blipFill>
          <a:blip r:embed="rId4"/>
          <a:srcRect l="3661" t="13618" r="4185" b="9078"/>
          <a:stretch>
            <a:fillRect/>
          </a:stretch>
        </p:blipFill>
        <p:spPr>
          <a:xfrm>
            <a:off x="5272220" y="1603257"/>
            <a:ext cx="6873768" cy="3651486"/>
          </a:xfrm>
          <a:prstGeom prst="rect">
            <a:avLst/>
          </a:prstGeom>
          <a:ln w="12700">
            <a:miter lim="400000"/>
          </a:ln>
          <a:effectLst>
            <a:outerShdw blurRad="292100" dist="139700" dir="2700000" rotWithShape="0">
              <a:srgbClr val="333333">
                <a:alpha val="64999"/>
              </a:srgbClr>
            </a:outerShdw>
          </a:effectLst>
        </p:spPr>
      </p:pic>
      <p:pic>
        <p:nvPicPr>
          <p:cNvPr id="3" name="Picture 2">
            <a:extLst>
              <a:ext uri="{FF2B5EF4-FFF2-40B4-BE49-F238E27FC236}">
                <a16:creationId xmlns:a16="http://schemas.microsoft.com/office/drawing/2014/main" id="{BDFFBA63-FE04-D9A5-24FE-170273E3CD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8025" y="504350"/>
            <a:ext cx="663713" cy="603666"/>
          </a:xfrm>
          <a:prstGeom prst="rect">
            <a:avLst/>
          </a:prstGeom>
        </p:spPr>
      </p:pic>
    </p:spTree>
    <p:extLst>
      <p:ext uri="{BB962C8B-B14F-4D97-AF65-F5344CB8AC3E}">
        <p14:creationId xmlns:p14="http://schemas.microsoft.com/office/powerpoint/2010/main" val="1751967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88BAC6-34FB-AE98-5A95-831816289C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8ECA34-2A1C-FBDB-AABC-AA7EA01FBE9D}"/>
              </a:ext>
            </a:extLst>
          </p:cNvPr>
          <p:cNvSpPr>
            <a:spLocks noGrp="1"/>
          </p:cNvSpPr>
          <p:nvPr>
            <p:ph type="title"/>
          </p:nvPr>
        </p:nvSpPr>
        <p:spPr/>
        <p:txBody>
          <a:bodyPr>
            <a:noAutofit/>
          </a:bodyPr>
          <a:lstStyle/>
          <a:p>
            <a:pPr algn="ctr"/>
            <a:r>
              <a:rPr lang="en-IN" dirty="0"/>
              <a:t>Exploratory Data Analysis (EDA)</a:t>
            </a:r>
            <a:br>
              <a:rPr lang="en-IN" dirty="0"/>
            </a:br>
            <a:endParaRPr lang="en-US" dirty="0"/>
          </a:p>
        </p:txBody>
      </p:sp>
      <p:pic>
        <p:nvPicPr>
          <p:cNvPr id="3" name="Content Placeholder 2" descr="Picture 2">
            <a:extLst>
              <a:ext uri="{FF2B5EF4-FFF2-40B4-BE49-F238E27FC236}">
                <a16:creationId xmlns:a16="http://schemas.microsoft.com/office/drawing/2014/main" id="{F3C671C1-9E54-A758-0097-435CC7E7D767}"/>
              </a:ext>
            </a:extLst>
          </p:cNvPr>
          <p:cNvPicPr>
            <a:picLocks noGrp="1" noChangeAspect="1"/>
          </p:cNvPicPr>
          <p:nvPr>
            <p:ph idx="1"/>
          </p:nvPr>
        </p:nvPicPr>
        <p:blipFill>
          <a:blip r:embed="rId3"/>
          <a:srcRect l="4859" t="12391" b="10977"/>
          <a:stretch>
            <a:fillRect/>
          </a:stretch>
        </p:blipFill>
        <p:spPr>
          <a:xfrm>
            <a:off x="1420056" y="1706344"/>
            <a:ext cx="9709240" cy="4398962"/>
          </a:xfrm>
          <a:prstGeom prst="rect">
            <a:avLst/>
          </a:prstGeom>
          <a:ln w="12700">
            <a:miter lim="400000"/>
          </a:ln>
        </p:spPr>
      </p:pic>
    </p:spTree>
    <p:extLst>
      <p:ext uri="{BB962C8B-B14F-4D97-AF65-F5344CB8AC3E}">
        <p14:creationId xmlns:p14="http://schemas.microsoft.com/office/powerpoint/2010/main" val="1940134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40B98-7910-B2C3-2789-0BD85BA1015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5737DAA-088F-A5B6-793D-7073D07C029D}"/>
              </a:ext>
            </a:extLst>
          </p:cNvPr>
          <p:cNvSpPr>
            <a:spLocks noGrp="1"/>
          </p:cNvSpPr>
          <p:nvPr>
            <p:ph type="title"/>
          </p:nvPr>
        </p:nvSpPr>
        <p:spPr/>
        <p:txBody>
          <a:bodyPr>
            <a:noAutofit/>
          </a:bodyPr>
          <a:lstStyle/>
          <a:p>
            <a:pPr algn="ctr"/>
            <a:r>
              <a:rPr lang="en-IN" dirty="0"/>
              <a:t>Exploratory Data Analysis (EDA)</a:t>
            </a:r>
            <a:br>
              <a:rPr lang="en-IN" dirty="0"/>
            </a:br>
            <a:endParaRPr lang="en-US" dirty="0"/>
          </a:p>
        </p:txBody>
      </p:sp>
      <p:sp>
        <p:nvSpPr>
          <p:cNvPr id="2" name="Content Placeholder 1">
            <a:extLst>
              <a:ext uri="{FF2B5EF4-FFF2-40B4-BE49-F238E27FC236}">
                <a16:creationId xmlns:a16="http://schemas.microsoft.com/office/drawing/2014/main" id="{13D42DDC-1393-9065-40D0-2A1E449D8DEA}"/>
              </a:ext>
            </a:extLst>
          </p:cNvPr>
          <p:cNvSpPr>
            <a:spLocks noGrp="1"/>
          </p:cNvSpPr>
          <p:nvPr>
            <p:ph idx="1"/>
          </p:nvPr>
        </p:nvSpPr>
        <p:spPr>
          <a:xfrm>
            <a:off x="678884" y="1573619"/>
            <a:ext cx="10834234" cy="4499522"/>
          </a:xfrm>
        </p:spPr>
        <p:txBody>
          <a:bodyPr lIns="0" tIns="0" rIns="0" bIns="0" numCol="1">
            <a:normAutofit/>
          </a:bodyPr>
          <a:lstStyle/>
          <a:p>
            <a:pPr marL="0" indent="0">
              <a:lnSpc>
                <a:spcPct val="150000"/>
              </a:lnSpc>
              <a:buNone/>
              <a:defRPr sz="2200" b="1">
                <a:solidFill>
                  <a:srgbClr val="374151"/>
                </a:solidFill>
                <a:latin typeface="Nunito"/>
                <a:ea typeface="Nunito"/>
                <a:cs typeface="Nunito"/>
                <a:sym typeface="Nunito"/>
              </a:defRPr>
            </a:pPr>
            <a:r>
              <a:rPr lang="en-IN" dirty="0">
                <a:latin typeface="+mn-lt"/>
              </a:rPr>
              <a:t>  EDA - Data Visualization:</a:t>
            </a:r>
          </a:p>
          <a:p>
            <a:pPr marL="800100" lvl="1" indent="-342900">
              <a:lnSpc>
                <a:spcPct val="150000"/>
              </a:lnSpc>
              <a:buSzPct val="100000"/>
              <a:buFont typeface="Arial"/>
              <a:buChar char="•"/>
              <a:defRPr sz="2200" b="1">
                <a:solidFill>
                  <a:srgbClr val="374151"/>
                </a:solidFill>
                <a:latin typeface="Nunito"/>
                <a:ea typeface="Nunito"/>
                <a:cs typeface="Nunito"/>
                <a:sym typeface="Nunito"/>
              </a:defRPr>
            </a:pPr>
            <a:r>
              <a:rPr lang="en-IN" dirty="0">
                <a:latin typeface="+mn-lt"/>
              </a:rPr>
              <a:t>Types of Visualizations</a:t>
            </a:r>
            <a:r>
              <a:rPr lang="en-IN" b="0" dirty="0">
                <a:latin typeface="+mn-lt"/>
              </a:rPr>
              <a:t>: Use histograms, scatter plots, etc., to understand data patterns.</a:t>
            </a:r>
          </a:p>
          <a:p>
            <a:pPr marL="800100" lvl="1" indent="-342900">
              <a:lnSpc>
                <a:spcPct val="150000"/>
              </a:lnSpc>
              <a:buSzPct val="100000"/>
              <a:buFont typeface="Arial"/>
              <a:buChar char="•"/>
              <a:defRPr sz="2200" b="1">
                <a:solidFill>
                  <a:srgbClr val="374151"/>
                </a:solidFill>
                <a:latin typeface="Nunito"/>
                <a:ea typeface="Nunito"/>
                <a:cs typeface="Nunito"/>
                <a:sym typeface="Nunito"/>
              </a:defRPr>
            </a:pPr>
            <a:r>
              <a:rPr lang="en-IN" dirty="0">
                <a:latin typeface="+mn-lt"/>
              </a:rPr>
              <a:t>Live Demonstration</a:t>
            </a:r>
            <a:r>
              <a:rPr lang="en-IN" b="0" dirty="0">
                <a:latin typeface="+mn-lt"/>
              </a:rPr>
              <a:t>: Show how to create visualizations with Python (Pandas, Matplotlib, Seaborn).</a:t>
            </a:r>
          </a:p>
          <a:p>
            <a:pPr marL="800100" lvl="1" indent="-342900">
              <a:lnSpc>
                <a:spcPct val="150000"/>
              </a:lnSpc>
              <a:buSzPct val="100000"/>
              <a:buFont typeface="Arial"/>
              <a:buChar char="•"/>
              <a:defRPr sz="2200" b="1">
                <a:solidFill>
                  <a:srgbClr val="374151"/>
                </a:solidFill>
                <a:latin typeface="Nunito"/>
                <a:ea typeface="Nunito"/>
                <a:cs typeface="Nunito"/>
                <a:sym typeface="Nunito"/>
              </a:defRPr>
            </a:pPr>
            <a:r>
              <a:rPr lang="en-IN" dirty="0">
                <a:latin typeface="+mn-lt"/>
              </a:rPr>
              <a:t>Interpreting Visualizations</a:t>
            </a:r>
            <a:r>
              <a:rPr lang="en-IN" b="0" dirty="0">
                <a:latin typeface="+mn-lt"/>
              </a:rPr>
              <a:t>: Learn to extract insights from visual data.</a:t>
            </a:r>
          </a:p>
          <a:p>
            <a:pPr marL="0" indent="0">
              <a:buNone/>
            </a:pPr>
            <a:endParaRPr lang="en-IN" sz="2200" dirty="0">
              <a:latin typeface="+mn-lt"/>
            </a:endParaRPr>
          </a:p>
        </p:txBody>
      </p:sp>
    </p:spTree>
    <p:extLst>
      <p:ext uri="{BB962C8B-B14F-4D97-AF65-F5344CB8AC3E}">
        <p14:creationId xmlns:p14="http://schemas.microsoft.com/office/powerpoint/2010/main" val="3210355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E70E3-B2B8-6D30-930B-80EF5F5F0B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9B9D12C-F28C-6BA5-B52A-67B8BCF4546E}"/>
              </a:ext>
            </a:extLst>
          </p:cNvPr>
          <p:cNvSpPr>
            <a:spLocks noGrp="1"/>
          </p:cNvSpPr>
          <p:nvPr>
            <p:ph type="title"/>
          </p:nvPr>
        </p:nvSpPr>
        <p:spPr/>
        <p:txBody>
          <a:bodyPr>
            <a:noAutofit/>
          </a:bodyPr>
          <a:lstStyle/>
          <a:p>
            <a:pPr algn="ctr"/>
            <a:r>
              <a:rPr lang="en-IN" dirty="0"/>
              <a:t>Exploratory Data Analysis (EDA)</a:t>
            </a:r>
            <a:br>
              <a:rPr lang="en-IN" dirty="0"/>
            </a:br>
            <a:endParaRPr lang="en-US" dirty="0"/>
          </a:p>
        </p:txBody>
      </p:sp>
      <p:pic>
        <p:nvPicPr>
          <p:cNvPr id="19" name="Content Placeholder 18">
            <a:extLst>
              <a:ext uri="{FF2B5EF4-FFF2-40B4-BE49-F238E27FC236}">
                <a16:creationId xmlns:a16="http://schemas.microsoft.com/office/drawing/2014/main" id="{0F1F1E2E-4A87-E84F-75ED-5097BD0F06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120" y="1084706"/>
            <a:ext cx="3398983" cy="2051898"/>
          </a:xfrm>
        </p:spPr>
      </p:pic>
      <p:pic>
        <p:nvPicPr>
          <p:cNvPr id="21" name="Picture 20">
            <a:extLst>
              <a:ext uri="{FF2B5EF4-FFF2-40B4-BE49-F238E27FC236}">
                <a16:creationId xmlns:a16="http://schemas.microsoft.com/office/drawing/2014/main" id="{FD2FD850-76DF-616C-A9C6-7148628D3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2163" y="1084704"/>
            <a:ext cx="3168503" cy="2051899"/>
          </a:xfrm>
          <a:prstGeom prst="rect">
            <a:avLst/>
          </a:prstGeom>
        </p:spPr>
      </p:pic>
      <p:pic>
        <p:nvPicPr>
          <p:cNvPr id="23" name="Picture 22">
            <a:extLst>
              <a:ext uri="{FF2B5EF4-FFF2-40B4-BE49-F238E27FC236}">
                <a16:creationId xmlns:a16="http://schemas.microsoft.com/office/drawing/2014/main" id="{670CBBC3-CCFD-0F1E-C69D-03289E2C82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3726" y="1004375"/>
            <a:ext cx="4998154" cy="2344295"/>
          </a:xfrm>
          <a:prstGeom prst="rect">
            <a:avLst/>
          </a:prstGeom>
        </p:spPr>
      </p:pic>
      <p:pic>
        <p:nvPicPr>
          <p:cNvPr id="25" name="Picture 24">
            <a:extLst>
              <a:ext uri="{FF2B5EF4-FFF2-40B4-BE49-F238E27FC236}">
                <a16:creationId xmlns:a16="http://schemas.microsoft.com/office/drawing/2014/main" id="{D60A0B11-642B-FB55-6C75-DF6352FCA8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812" y="3721397"/>
            <a:ext cx="4593267" cy="2527976"/>
          </a:xfrm>
          <a:prstGeom prst="rect">
            <a:avLst/>
          </a:prstGeom>
        </p:spPr>
      </p:pic>
      <p:pic>
        <p:nvPicPr>
          <p:cNvPr id="27" name="Picture 26">
            <a:extLst>
              <a:ext uri="{FF2B5EF4-FFF2-40B4-BE49-F238E27FC236}">
                <a16:creationId xmlns:a16="http://schemas.microsoft.com/office/drawing/2014/main" id="{716F5B1C-1E11-8072-CDAE-7916F2FF5D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52466" y="3617643"/>
            <a:ext cx="6897188" cy="2527976"/>
          </a:xfrm>
          <a:prstGeom prst="rect">
            <a:avLst/>
          </a:prstGeom>
        </p:spPr>
      </p:pic>
      <p:cxnSp>
        <p:nvCxnSpPr>
          <p:cNvPr id="3" name="Straight Connector 2">
            <a:extLst>
              <a:ext uri="{FF2B5EF4-FFF2-40B4-BE49-F238E27FC236}">
                <a16:creationId xmlns:a16="http://schemas.microsoft.com/office/drawing/2014/main" id="{2E7ECFC7-F347-EAE1-B5B0-6FDA67855013}"/>
              </a:ext>
            </a:extLst>
          </p:cNvPr>
          <p:cNvCxnSpPr/>
          <p:nvPr/>
        </p:nvCxnSpPr>
        <p:spPr>
          <a:xfrm>
            <a:off x="3569103" y="1084704"/>
            <a:ext cx="0" cy="2263966"/>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1A1CD8CE-1708-8A54-13C8-31E219A9E8F8}"/>
              </a:ext>
            </a:extLst>
          </p:cNvPr>
          <p:cNvCxnSpPr>
            <a:cxnSpLocks/>
          </p:cNvCxnSpPr>
          <p:nvPr/>
        </p:nvCxnSpPr>
        <p:spPr>
          <a:xfrm>
            <a:off x="6880666" y="1004375"/>
            <a:ext cx="0" cy="2344295"/>
          </a:xfrm>
          <a:prstGeom prst="line">
            <a:avLst/>
          </a:prstGeom>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5F281593-E927-812C-BE7A-902535BD018C}"/>
              </a:ext>
            </a:extLst>
          </p:cNvPr>
          <p:cNvCxnSpPr/>
          <p:nvPr/>
        </p:nvCxnSpPr>
        <p:spPr>
          <a:xfrm>
            <a:off x="4949687" y="3617643"/>
            <a:ext cx="0" cy="2527976"/>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993E9242-93D4-CD69-DD48-5B31E81A70E2}"/>
              </a:ext>
            </a:extLst>
          </p:cNvPr>
          <p:cNvCxnSpPr/>
          <p:nvPr/>
        </p:nvCxnSpPr>
        <p:spPr>
          <a:xfrm>
            <a:off x="447261" y="3528391"/>
            <a:ext cx="11241156" cy="0"/>
          </a:xfrm>
          <a:prstGeom prst="line">
            <a:avLst/>
          </a:prstGeom>
        </p:spPr>
        <p:style>
          <a:lnRef idx="3">
            <a:schemeClr val="dk1"/>
          </a:lnRef>
          <a:fillRef idx="0">
            <a:schemeClr val="dk1"/>
          </a:fillRef>
          <a:effectRef idx="2">
            <a:schemeClr val="dk1"/>
          </a:effectRef>
          <a:fontRef idx="minor">
            <a:schemeClr val="tx1"/>
          </a:fontRef>
        </p:style>
      </p:cxnSp>
      <p:sp>
        <p:nvSpPr>
          <p:cNvPr id="2" name="Rectangle 1">
            <a:extLst>
              <a:ext uri="{FF2B5EF4-FFF2-40B4-BE49-F238E27FC236}">
                <a16:creationId xmlns:a16="http://schemas.microsoft.com/office/drawing/2014/main" id="{6FC11B8F-AB1D-F2BF-7B6A-D111119CADEA}"/>
              </a:ext>
            </a:extLst>
          </p:cNvPr>
          <p:cNvSpPr/>
          <p:nvPr/>
        </p:nvSpPr>
        <p:spPr>
          <a:xfrm>
            <a:off x="170120" y="819807"/>
            <a:ext cx="3398980" cy="2619322"/>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IN" b="1">
              <a:ln w="22225">
                <a:solidFill>
                  <a:schemeClr val="accent2"/>
                </a:solidFill>
                <a:prstDash val="solid"/>
              </a:ln>
              <a:solidFill>
                <a:schemeClr val="accent2">
                  <a:lumMod val="40000"/>
                  <a:lumOff val="60000"/>
                </a:schemeClr>
              </a:solidFill>
            </a:endParaRPr>
          </a:p>
        </p:txBody>
      </p:sp>
    </p:spTree>
    <p:extLst>
      <p:ext uri="{BB962C8B-B14F-4D97-AF65-F5344CB8AC3E}">
        <p14:creationId xmlns:p14="http://schemas.microsoft.com/office/powerpoint/2010/main" val="4223440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D0AF1D-39F2-7CB6-5C44-FE9F485DBEDF}"/>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69594AF-8459-093B-132A-7FAC042AC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363" y="233916"/>
            <a:ext cx="5031388" cy="2413591"/>
          </a:xfrm>
          <a:prstGeom prst="rect">
            <a:avLst/>
          </a:prstGeom>
        </p:spPr>
      </p:pic>
      <p:pic>
        <p:nvPicPr>
          <p:cNvPr id="11" name="Picture 10">
            <a:extLst>
              <a:ext uri="{FF2B5EF4-FFF2-40B4-BE49-F238E27FC236}">
                <a16:creationId xmlns:a16="http://schemas.microsoft.com/office/drawing/2014/main" id="{6E8532BF-EE3E-4380-69CD-DD7CFE693A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33915"/>
            <a:ext cx="4761142" cy="2413592"/>
          </a:xfrm>
          <a:prstGeom prst="rect">
            <a:avLst/>
          </a:prstGeom>
        </p:spPr>
      </p:pic>
      <p:pic>
        <p:nvPicPr>
          <p:cNvPr id="13" name="Picture 12">
            <a:extLst>
              <a:ext uri="{FF2B5EF4-FFF2-40B4-BE49-F238E27FC236}">
                <a16:creationId xmlns:a16="http://schemas.microsoft.com/office/drawing/2014/main" id="{3C5BB5BA-414B-160A-1F17-905029249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556" y="3179135"/>
            <a:ext cx="4474951" cy="2902152"/>
          </a:xfrm>
          <a:prstGeom prst="rect">
            <a:avLst/>
          </a:prstGeom>
        </p:spPr>
      </p:pic>
      <p:pic>
        <p:nvPicPr>
          <p:cNvPr id="15" name="Picture 14">
            <a:extLst>
              <a:ext uri="{FF2B5EF4-FFF2-40B4-BE49-F238E27FC236}">
                <a16:creationId xmlns:a16="http://schemas.microsoft.com/office/drawing/2014/main" id="{C32C3AFF-33EC-7A46-D38D-38BC07BA39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20093" y="2838893"/>
            <a:ext cx="7371907" cy="3205180"/>
          </a:xfrm>
          <a:prstGeom prst="rect">
            <a:avLst/>
          </a:prstGeom>
        </p:spPr>
      </p:pic>
      <p:cxnSp>
        <p:nvCxnSpPr>
          <p:cNvPr id="3" name="Straight Connector 2">
            <a:extLst>
              <a:ext uri="{FF2B5EF4-FFF2-40B4-BE49-F238E27FC236}">
                <a16:creationId xmlns:a16="http://schemas.microsoft.com/office/drawing/2014/main" id="{438AB9F9-DCC4-4823-0C19-8C970F3339E9}"/>
              </a:ext>
            </a:extLst>
          </p:cNvPr>
          <p:cNvCxnSpPr/>
          <p:nvPr/>
        </p:nvCxnSpPr>
        <p:spPr>
          <a:xfrm>
            <a:off x="5814391" y="233915"/>
            <a:ext cx="0" cy="2413592"/>
          </a:xfrm>
          <a:prstGeom prst="line">
            <a:avLst/>
          </a:prstGeom>
        </p:spPr>
        <p:style>
          <a:lnRef idx="3">
            <a:schemeClr val="dk1"/>
          </a:lnRef>
          <a:fillRef idx="0">
            <a:schemeClr val="dk1"/>
          </a:fillRef>
          <a:effectRef idx="2">
            <a:schemeClr val="dk1"/>
          </a:effectRef>
          <a:fontRef idx="minor">
            <a:schemeClr val="tx1"/>
          </a:fontRef>
        </p:style>
      </p:cxnSp>
      <p:cxnSp>
        <p:nvCxnSpPr>
          <p:cNvPr id="6" name="Straight Connector 5">
            <a:extLst>
              <a:ext uri="{FF2B5EF4-FFF2-40B4-BE49-F238E27FC236}">
                <a16:creationId xmlns:a16="http://schemas.microsoft.com/office/drawing/2014/main" id="{BBE6880A-88E5-92B0-CDF5-99904BEEDF96}"/>
              </a:ext>
            </a:extLst>
          </p:cNvPr>
          <p:cNvCxnSpPr/>
          <p:nvPr/>
        </p:nvCxnSpPr>
        <p:spPr>
          <a:xfrm>
            <a:off x="4933507" y="2951922"/>
            <a:ext cx="0" cy="2971800"/>
          </a:xfrm>
          <a:prstGeom prst="line">
            <a:avLst/>
          </a:prstGeom>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0BDB2B10-5D46-9C11-E082-F1BF4D68158C}"/>
              </a:ext>
            </a:extLst>
          </p:cNvPr>
          <p:cNvCxnSpPr>
            <a:cxnSpLocks/>
          </p:cNvCxnSpPr>
          <p:nvPr/>
        </p:nvCxnSpPr>
        <p:spPr>
          <a:xfrm flipV="1">
            <a:off x="646043" y="2760536"/>
            <a:ext cx="11141766" cy="41143"/>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04979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5A12D-94D3-13CD-CC11-5491949C01B4}"/>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606DEEFA-5A56-A8F5-DBAC-750BCAA3C94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91619"/>
            <a:ext cx="4869712" cy="2109321"/>
          </a:xfrm>
          <a:prstGeom prst="rect">
            <a:avLst/>
          </a:prstGeom>
        </p:spPr>
      </p:pic>
      <p:pic>
        <p:nvPicPr>
          <p:cNvPr id="11" name="Picture 10">
            <a:extLst>
              <a:ext uri="{FF2B5EF4-FFF2-40B4-BE49-F238E27FC236}">
                <a16:creationId xmlns:a16="http://schemas.microsoft.com/office/drawing/2014/main" id="{C8B20F8F-4153-4FFC-600E-61B889088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2121" y="0"/>
            <a:ext cx="7413524" cy="6134986"/>
          </a:xfrm>
          <a:prstGeom prst="rect">
            <a:avLst/>
          </a:prstGeom>
        </p:spPr>
      </p:pic>
      <p:pic>
        <p:nvPicPr>
          <p:cNvPr id="13" name="Picture 12">
            <a:extLst>
              <a:ext uri="{FF2B5EF4-FFF2-40B4-BE49-F238E27FC236}">
                <a16:creationId xmlns:a16="http://schemas.microsoft.com/office/drawing/2014/main" id="{8692E2F5-86D6-34AF-6DBC-532613D66D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530548"/>
            <a:ext cx="4646428" cy="3507277"/>
          </a:xfrm>
          <a:prstGeom prst="rect">
            <a:avLst/>
          </a:prstGeom>
        </p:spPr>
      </p:pic>
      <p:cxnSp>
        <p:nvCxnSpPr>
          <p:cNvPr id="3" name="Straight Connector 2">
            <a:extLst>
              <a:ext uri="{FF2B5EF4-FFF2-40B4-BE49-F238E27FC236}">
                <a16:creationId xmlns:a16="http://schemas.microsoft.com/office/drawing/2014/main" id="{859A4832-EF38-5DA5-E116-62924F575F0C}"/>
              </a:ext>
            </a:extLst>
          </p:cNvPr>
          <p:cNvCxnSpPr/>
          <p:nvPr/>
        </p:nvCxnSpPr>
        <p:spPr>
          <a:xfrm>
            <a:off x="4752755" y="91619"/>
            <a:ext cx="0" cy="5946206"/>
          </a:xfrm>
          <a:prstGeom prst="line">
            <a:avLst/>
          </a:prstGeom>
        </p:spPr>
        <p:style>
          <a:lnRef idx="3">
            <a:schemeClr val="dk1"/>
          </a:lnRef>
          <a:fillRef idx="0">
            <a:schemeClr val="dk1"/>
          </a:fillRef>
          <a:effectRef idx="2">
            <a:schemeClr val="dk1"/>
          </a:effectRef>
          <a:fontRef idx="minor">
            <a:schemeClr val="tx1"/>
          </a:fontRef>
        </p:style>
      </p:cxnSp>
      <p:cxnSp>
        <p:nvCxnSpPr>
          <p:cNvPr id="5" name="Straight Connector 4">
            <a:extLst>
              <a:ext uri="{FF2B5EF4-FFF2-40B4-BE49-F238E27FC236}">
                <a16:creationId xmlns:a16="http://schemas.microsoft.com/office/drawing/2014/main" id="{5F045E12-FC8E-FC97-1A5D-9B7D6120CF60}"/>
              </a:ext>
            </a:extLst>
          </p:cNvPr>
          <p:cNvCxnSpPr>
            <a:cxnSpLocks/>
          </p:cNvCxnSpPr>
          <p:nvPr/>
        </p:nvCxnSpPr>
        <p:spPr>
          <a:xfrm>
            <a:off x="129209" y="2435087"/>
            <a:ext cx="4517220" cy="0"/>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99155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A5DA8-704E-B064-5CCD-79C62E20631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AC30879-9C2D-63C5-CA4C-D2A8EC7C9D7B}"/>
              </a:ext>
            </a:extLst>
          </p:cNvPr>
          <p:cNvSpPr>
            <a:spLocks noGrp="1"/>
          </p:cNvSpPr>
          <p:nvPr>
            <p:ph type="title"/>
          </p:nvPr>
        </p:nvSpPr>
        <p:spPr/>
        <p:txBody>
          <a:bodyPr>
            <a:normAutofit/>
          </a:bodyPr>
          <a:lstStyle/>
          <a:p>
            <a:r>
              <a:rPr lang="en-US" dirty="0"/>
              <a:t>Title</a:t>
            </a:r>
          </a:p>
        </p:txBody>
      </p:sp>
      <p:sp>
        <p:nvSpPr>
          <p:cNvPr id="2" name="Content Placeholder 1">
            <a:extLst>
              <a:ext uri="{FF2B5EF4-FFF2-40B4-BE49-F238E27FC236}">
                <a16:creationId xmlns:a16="http://schemas.microsoft.com/office/drawing/2014/main" id="{80E9EF3D-DFF1-BB84-1055-50F6C016B459}"/>
              </a:ext>
            </a:extLst>
          </p:cNvPr>
          <p:cNvSpPr>
            <a:spLocks noGrp="1"/>
          </p:cNvSpPr>
          <p:nvPr>
            <p:ph idx="1"/>
          </p:nvPr>
        </p:nvSpPr>
        <p:spPr/>
        <p:txBody>
          <a:bodyPr lIns="0" tIns="0" rIns="0" bIns="0" numCol="2">
            <a:normAutofit/>
          </a:bodyPr>
          <a:lstStyle/>
          <a:p>
            <a:pPr marL="0" indent="0">
              <a:buNone/>
            </a:pPr>
            <a:r>
              <a:rPr lang="en-US" sz="2200" b="1" dirty="0">
                <a:solidFill>
                  <a:schemeClr val="tx1"/>
                </a:solidFill>
              </a:rPr>
              <a:t>C</a:t>
            </a:r>
            <a:r>
              <a:rPr lang="en-IN" sz="2200" b="1" dirty="0" err="1">
                <a:solidFill>
                  <a:schemeClr val="tx1"/>
                </a:solidFill>
              </a:rPr>
              <a:t>ontent</a:t>
            </a:r>
            <a:endParaRPr lang="en-IN" sz="2200" dirty="0"/>
          </a:p>
        </p:txBody>
      </p:sp>
      <p:pic>
        <p:nvPicPr>
          <p:cNvPr id="5" name="Picture 4">
            <a:extLst>
              <a:ext uri="{FF2B5EF4-FFF2-40B4-BE49-F238E27FC236}">
                <a16:creationId xmlns:a16="http://schemas.microsoft.com/office/drawing/2014/main" id="{37D3BEC9-6698-6EF2-5D3E-56C3DFA35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643" y="803303"/>
            <a:ext cx="5681329" cy="3970715"/>
          </a:xfrm>
          <a:prstGeom prst="rect">
            <a:avLst/>
          </a:prstGeom>
        </p:spPr>
      </p:pic>
      <p:pic>
        <p:nvPicPr>
          <p:cNvPr id="7" name="Picture 6">
            <a:extLst>
              <a:ext uri="{FF2B5EF4-FFF2-40B4-BE49-F238E27FC236}">
                <a16:creationId xmlns:a16="http://schemas.microsoft.com/office/drawing/2014/main" id="{55A905EF-B1EA-9F56-DDCD-CDC7E24869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120" y="266148"/>
            <a:ext cx="6386623" cy="4178261"/>
          </a:xfrm>
          <a:prstGeom prst="rect">
            <a:avLst/>
          </a:prstGeom>
        </p:spPr>
      </p:pic>
      <p:pic>
        <p:nvPicPr>
          <p:cNvPr id="9" name="Picture 8">
            <a:extLst>
              <a:ext uri="{FF2B5EF4-FFF2-40B4-BE49-F238E27FC236}">
                <a16:creationId xmlns:a16="http://schemas.microsoft.com/office/drawing/2014/main" id="{0177E386-0F89-247E-2D80-C88A8D1F27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444410"/>
            <a:ext cx="6556743" cy="1809924"/>
          </a:xfrm>
          <a:prstGeom prst="rect">
            <a:avLst/>
          </a:prstGeom>
        </p:spPr>
      </p:pic>
      <p:cxnSp>
        <p:nvCxnSpPr>
          <p:cNvPr id="6" name="Straight Connector 5">
            <a:extLst>
              <a:ext uri="{FF2B5EF4-FFF2-40B4-BE49-F238E27FC236}">
                <a16:creationId xmlns:a16="http://schemas.microsoft.com/office/drawing/2014/main" id="{DB176E4A-A6BE-95EA-BDBC-D04430BB3038}"/>
              </a:ext>
            </a:extLst>
          </p:cNvPr>
          <p:cNvCxnSpPr/>
          <p:nvPr/>
        </p:nvCxnSpPr>
        <p:spPr>
          <a:xfrm>
            <a:off x="6598583" y="178904"/>
            <a:ext cx="0" cy="5894237"/>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522951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0D92FC-307B-7627-EC3A-A0AABF0703D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6A4368-0A0E-668D-970C-3F9A328B8D61}"/>
              </a:ext>
            </a:extLst>
          </p:cNvPr>
          <p:cNvSpPr>
            <a:spLocks noGrp="1"/>
          </p:cNvSpPr>
          <p:nvPr>
            <p:ph type="title"/>
          </p:nvPr>
        </p:nvSpPr>
        <p:spPr/>
        <p:txBody>
          <a:bodyPr>
            <a:noAutofit/>
          </a:bodyPr>
          <a:lstStyle/>
          <a:p>
            <a:pPr algn="ctr"/>
            <a:r>
              <a:rPr lang="en-IN" dirty="0"/>
              <a:t>Machine Learning Model Development</a:t>
            </a:r>
            <a:br>
              <a:rPr lang="en-IN" dirty="0"/>
            </a:br>
            <a:endParaRPr lang="en-US" dirty="0"/>
          </a:p>
        </p:txBody>
      </p:sp>
      <p:sp>
        <p:nvSpPr>
          <p:cNvPr id="2" name="Content Placeholder 1">
            <a:extLst>
              <a:ext uri="{FF2B5EF4-FFF2-40B4-BE49-F238E27FC236}">
                <a16:creationId xmlns:a16="http://schemas.microsoft.com/office/drawing/2014/main" id="{729AF184-0369-68C0-8898-7FBB87D36645}"/>
              </a:ext>
            </a:extLst>
          </p:cNvPr>
          <p:cNvSpPr>
            <a:spLocks noGrp="1"/>
          </p:cNvSpPr>
          <p:nvPr>
            <p:ph idx="1"/>
          </p:nvPr>
        </p:nvSpPr>
        <p:spPr/>
        <p:txBody>
          <a:bodyPr lIns="0" tIns="0" rIns="0" bIns="0" numCol="1">
            <a:normAutofit/>
          </a:bodyPr>
          <a:lstStyle/>
          <a:p>
            <a:pPr marL="342900" indent="-342900">
              <a:buSzPct val="100000"/>
              <a:buFont typeface="Arial"/>
              <a:buChar char="•"/>
              <a:defRPr sz="2200" b="1">
                <a:solidFill>
                  <a:srgbClr val="374151"/>
                </a:solidFill>
                <a:latin typeface="Nunito"/>
                <a:ea typeface="Nunito"/>
                <a:cs typeface="Nunito"/>
                <a:sym typeface="Nunito"/>
              </a:defRPr>
            </a:pPr>
            <a:r>
              <a:rPr lang="en-US" sz="2200" dirty="0">
                <a:latin typeface="+mn-lt"/>
              </a:rPr>
              <a:t>Choosing a Machine Learning Algorithm</a:t>
            </a:r>
            <a:r>
              <a:rPr lang="en-US" sz="2200" b="0" dirty="0">
                <a:latin typeface="+mn-lt"/>
              </a:rPr>
              <a:t>: Select the right algorithm (e.g., Logistic Regression, Random Forest, SVM, Ada boost, XG Boost) for your problem.</a:t>
            </a:r>
          </a:p>
          <a:p>
            <a:pPr marL="342900" indent="-342900">
              <a:buSzPct val="100000"/>
              <a:buFont typeface="Arial"/>
              <a:buChar char="•"/>
              <a:defRPr sz="2200">
                <a:solidFill>
                  <a:srgbClr val="374151"/>
                </a:solidFill>
                <a:latin typeface="Nunito"/>
                <a:ea typeface="Nunito"/>
                <a:cs typeface="Nunito"/>
                <a:sym typeface="Nunito"/>
              </a:defRPr>
            </a:pPr>
            <a:endParaRPr lang="en-US" sz="2200" b="0" dirty="0">
              <a:latin typeface="+mn-lt"/>
            </a:endParaRPr>
          </a:p>
          <a:p>
            <a:pPr marL="342900" indent="-342900">
              <a:buSzPct val="100000"/>
              <a:buFont typeface="Arial"/>
              <a:buChar char="•"/>
              <a:defRPr sz="2200" b="1">
                <a:solidFill>
                  <a:srgbClr val="374151"/>
                </a:solidFill>
                <a:latin typeface="Nunito"/>
                <a:ea typeface="Nunito"/>
                <a:cs typeface="Nunito"/>
                <a:sym typeface="Nunito"/>
              </a:defRPr>
            </a:pPr>
            <a:r>
              <a:rPr lang="en-US" sz="2200" dirty="0">
                <a:latin typeface="+mn-lt"/>
              </a:rPr>
              <a:t>Training and Evaluating the Model</a:t>
            </a:r>
            <a:r>
              <a:rPr lang="en-US" sz="2200" b="0" dirty="0">
                <a:latin typeface="+mn-lt"/>
              </a:rPr>
              <a:t>: Cover the process of training and evaluating the model to ensure its robust and reliable.</a:t>
            </a:r>
          </a:p>
          <a:p>
            <a:pPr marL="342900" indent="-342900">
              <a:buSzPct val="100000"/>
              <a:buFont typeface="Arial"/>
              <a:buChar char="•"/>
              <a:defRPr sz="2200">
                <a:solidFill>
                  <a:srgbClr val="374151"/>
                </a:solidFill>
                <a:latin typeface="Nunito"/>
                <a:ea typeface="Nunito"/>
                <a:cs typeface="Nunito"/>
                <a:sym typeface="Nunito"/>
              </a:defRPr>
            </a:pPr>
            <a:endParaRPr lang="en-US" sz="2200" b="0" dirty="0">
              <a:latin typeface="+mn-lt"/>
            </a:endParaRPr>
          </a:p>
          <a:p>
            <a:pPr marL="342900" indent="-342900">
              <a:buSzPct val="100000"/>
              <a:buFont typeface="Arial"/>
              <a:buChar char="•"/>
              <a:defRPr sz="2200" b="1">
                <a:solidFill>
                  <a:srgbClr val="374151"/>
                </a:solidFill>
                <a:latin typeface="Nunito"/>
                <a:ea typeface="Nunito"/>
                <a:cs typeface="Nunito"/>
                <a:sym typeface="Nunito"/>
              </a:defRPr>
            </a:pPr>
            <a:r>
              <a:rPr lang="en-US" sz="2200" dirty="0">
                <a:latin typeface="+mn-lt"/>
              </a:rPr>
              <a:t>Hyperparameter Tuning</a:t>
            </a:r>
            <a:r>
              <a:rPr lang="en-US" sz="2200" b="0" dirty="0">
                <a:latin typeface="+mn-lt"/>
              </a:rPr>
              <a:t>: Optimize model parameters for improved performance.</a:t>
            </a:r>
          </a:p>
          <a:p>
            <a:pPr marL="342900" indent="-342900">
              <a:buSzPct val="100000"/>
              <a:buFont typeface="Arial"/>
              <a:buChar char="•"/>
              <a:defRPr sz="2200">
                <a:solidFill>
                  <a:srgbClr val="374151"/>
                </a:solidFill>
                <a:latin typeface="Nunito"/>
                <a:ea typeface="Nunito"/>
                <a:cs typeface="Nunito"/>
                <a:sym typeface="Nunito"/>
              </a:defRPr>
            </a:pPr>
            <a:endParaRPr lang="en-US" sz="2200" b="0" dirty="0">
              <a:latin typeface="+mn-lt"/>
            </a:endParaRPr>
          </a:p>
          <a:p>
            <a:pPr marL="342900" indent="-342900">
              <a:buSzPct val="100000"/>
              <a:buFont typeface="Arial"/>
              <a:buChar char="•"/>
              <a:defRPr sz="2200" b="1">
                <a:solidFill>
                  <a:srgbClr val="374151"/>
                </a:solidFill>
                <a:latin typeface="Nunito"/>
                <a:ea typeface="Nunito"/>
                <a:cs typeface="Nunito"/>
                <a:sym typeface="Nunito"/>
              </a:defRPr>
            </a:pPr>
            <a:r>
              <a:rPr lang="en-US" sz="2200" dirty="0">
                <a:latin typeface="+mn-lt"/>
              </a:rPr>
              <a:t>Model Evaluation Metrics</a:t>
            </a:r>
            <a:r>
              <a:rPr lang="en-US" sz="2200" b="0" dirty="0">
                <a:latin typeface="+mn-lt"/>
              </a:rPr>
              <a:t>: Use metrics like accuracy, precision, and recall to assess how well the model is performing.</a:t>
            </a:r>
          </a:p>
          <a:p>
            <a:pPr marL="0" indent="0">
              <a:buNone/>
            </a:pPr>
            <a:endParaRPr lang="en-IN" sz="2200" dirty="0">
              <a:latin typeface="+mn-lt"/>
            </a:endParaRPr>
          </a:p>
        </p:txBody>
      </p:sp>
    </p:spTree>
    <p:extLst>
      <p:ext uri="{BB962C8B-B14F-4D97-AF65-F5344CB8AC3E}">
        <p14:creationId xmlns:p14="http://schemas.microsoft.com/office/powerpoint/2010/main" val="3610228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8B360-A630-EE21-210D-844E85048949}"/>
              </a:ext>
            </a:extLst>
          </p:cNvPr>
          <p:cNvSpPr>
            <a:spLocks noGrp="1"/>
          </p:cNvSpPr>
          <p:nvPr>
            <p:ph type="title"/>
          </p:nvPr>
        </p:nvSpPr>
        <p:spPr/>
        <p:txBody>
          <a:bodyPr/>
          <a:lstStyle/>
          <a:p>
            <a:pPr algn="ctr"/>
            <a:r>
              <a:rPr lang="en-US" dirty="0"/>
              <a:t>Agenda</a:t>
            </a:r>
            <a:endParaRPr lang="en-IN" dirty="0"/>
          </a:p>
        </p:txBody>
      </p:sp>
      <p:sp>
        <p:nvSpPr>
          <p:cNvPr id="4" name="TextBox 1">
            <a:extLst>
              <a:ext uri="{FF2B5EF4-FFF2-40B4-BE49-F238E27FC236}">
                <a16:creationId xmlns:a16="http://schemas.microsoft.com/office/drawing/2014/main" id="{0CD4E83C-F650-6DE3-1404-5CFB283C0928}"/>
              </a:ext>
            </a:extLst>
          </p:cNvPr>
          <p:cNvSpPr txBox="1">
            <a:spLocks noGrp="1"/>
          </p:cNvSpPr>
          <p:nvPr>
            <p:ph idx="1"/>
          </p:nvPr>
        </p:nvSpPr>
        <p:spPr>
          <a:xfrm>
            <a:off x="679450" y="1674813"/>
            <a:ext cx="10833100" cy="37280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lnSpc>
                <a:spcPct val="150000"/>
              </a:lnSpc>
              <a:buSzPct val="100000"/>
              <a:buFont typeface="Arial"/>
              <a:buChar char="•"/>
              <a:defRPr sz="2200">
                <a:solidFill>
                  <a:srgbClr val="374151"/>
                </a:solidFill>
                <a:latin typeface="Nunito"/>
                <a:ea typeface="Nunito"/>
                <a:cs typeface="Nunito"/>
                <a:sym typeface="Nunito"/>
              </a:defRPr>
            </a:pPr>
            <a:r>
              <a:rPr dirty="0">
                <a:latin typeface="+mn-lt"/>
              </a:rPr>
              <a:t>Introduction</a:t>
            </a:r>
          </a:p>
          <a:p>
            <a:pPr marL="342900" indent="-342900">
              <a:lnSpc>
                <a:spcPct val="150000"/>
              </a:lnSpc>
              <a:buSzPct val="100000"/>
              <a:buFont typeface="Arial"/>
              <a:buChar char="•"/>
              <a:defRPr sz="2200">
                <a:solidFill>
                  <a:srgbClr val="374151"/>
                </a:solidFill>
                <a:latin typeface="Nunito"/>
                <a:ea typeface="Nunito"/>
                <a:cs typeface="Nunito"/>
                <a:sym typeface="Nunito"/>
              </a:defRPr>
            </a:pPr>
            <a:r>
              <a:rPr dirty="0">
                <a:latin typeface="+mn-lt"/>
              </a:rPr>
              <a:t>Data Collection</a:t>
            </a:r>
          </a:p>
          <a:p>
            <a:pPr marL="342900" indent="-342900">
              <a:lnSpc>
                <a:spcPct val="150000"/>
              </a:lnSpc>
              <a:buSzPct val="100000"/>
              <a:buFont typeface="Arial"/>
              <a:buChar char="•"/>
              <a:defRPr sz="2200">
                <a:solidFill>
                  <a:srgbClr val="374151"/>
                </a:solidFill>
                <a:latin typeface="Nunito"/>
                <a:ea typeface="Nunito"/>
                <a:cs typeface="Nunito"/>
                <a:sym typeface="Nunito"/>
              </a:defRPr>
            </a:pPr>
            <a:r>
              <a:rPr dirty="0">
                <a:latin typeface="Calibri "/>
              </a:rPr>
              <a:t>Exploratory</a:t>
            </a:r>
            <a:r>
              <a:rPr dirty="0">
                <a:latin typeface="+mn-lt"/>
              </a:rPr>
              <a:t> Data Analysis (EDA) And Visualization</a:t>
            </a:r>
          </a:p>
          <a:p>
            <a:pPr marL="342900" indent="-342900">
              <a:lnSpc>
                <a:spcPct val="150000"/>
              </a:lnSpc>
              <a:buSzPct val="100000"/>
              <a:buFont typeface="Arial"/>
              <a:buChar char="•"/>
              <a:defRPr sz="2200">
                <a:solidFill>
                  <a:srgbClr val="374151"/>
                </a:solidFill>
                <a:latin typeface="Nunito"/>
                <a:ea typeface="Nunito"/>
                <a:cs typeface="Nunito"/>
                <a:sym typeface="Nunito"/>
              </a:defRPr>
            </a:pPr>
            <a:r>
              <a:rPr dirty="0">
                <a:latin typeface="+mn-lt"/>
              </a:rPr>
              <a:t>Data Preprocessing</a:t>
            </a:r>
          </a:p>
          <a:p>
            <a:pPr marL="342900" indent="-342900">
              <a:lnSpc>
                <a:spcPct val="150000"/>
              </a:lnSpc>
              <a:buSzPct val="100000"/>
              <a:buFont typeface="Arial"/>
              <a:buChar char="•"/>
              <a:defRPr sz="2200">
                <a:solidFill>
                  <a:srgbClr val="374151"/>
                </a:solidFill>
                <a:latin typeface="Nunito"/>
                <a:ea typeface="Nunito"/>
                <a:cs typeface="Nunito"/>
                <a:sym typeface="Nunito"/>
              </a:defRPr>
            </a:pPr>
            <a:r>
              <a:rPr dirty="0">
                <a:latin typeface="+mn-lt"/>
              </a:rPr>
              <a:t>Machine Learning Model Development</a:t>
            </a:r>
          </a:p>
          <a:p>
            <a:pPr marL="342900" indent="-342900">
              <a:lnSpc>
                <a:spcPct val="150000"/>
              </a:lnSpc>
              <a:buSzPct val="100000"/>
              <a:buFont typeface="Arial"/>
              <a:buChar char="•"/>
              <a:defRPr sz="2200">
                <a:solidFill>
                  <a:srgbClr val="374151"/>
                </a:solidFill>
                <a:latin typeface="Nunito"/>
                <a:ea typeface="Nunito"/>
                <a:cs typeface="Nunito"/>
                <a:sym typeface="Nunito"/>
              </a:defRPr>
            </a:pPr>
            <a:r>
              <a:rPr dirty="0">
                <a:latin typeface="+mn-lt"/>
              </a:rPr>
              <a:t>Model Deployment</a:t>
            </a:r>
          </a:p>
        </p:txBody>
      </p:sp>
      <p:pic>
        <p:nvPicPr>
          <p:cNvPr id="7" name="Picture 6">
            <a:extLst>
              <a:ext uri="{FF2B5EF4-FFF2-40B4-BE49-F238E27FC236}">
                <a16:creationId xmlns:a16="http://schemas.microsoft.com/office/drawing/2014/main" id="{0A468E82-3E07-599F-CB74-C960BDF6D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1" y="1251778"/>
            <a:ext cx="5227982" cy="4151107"/>
          </a:xfrm>
          <a:prstGeom prst="rect">
            <a:avLst/>
          </a:prstGeom>
        </p:spPr>
      </p:pic>
    </p:spTree>
    <p:extLst>
      <p:ext uri="{BB962C8B-B14F-4D97-AF65-F5344CB8AC3E}">
        <p14:creationId xmlns:p14="http://schemas.microsoft.com/office/powerpoint/2010/main" val="1953804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54486-69CF-22E9-8EE3-0D9569E9B9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25BFA73-045E-C50C-61CE-F7D5203E5DB4}"/>
              </a:ext>
            </a:extLst>
          </p:cNvPr>
          <p:cNvSpPr>
            <a:spLocks noGrp="1"/>
          </p:cNvSpPr>
          <p:nvPr>
            <p:ph type="title"/>
          </p:nvPr>
        </p:nvSpPr>
        <p:spPr/>
        <p:txBody>
          <a:bodyPr>
            <a:noAutofit/>
          </a:bodyPr>
          <a:lstStyle/>
          <a:p>
            <a:pPr algn="ctr"/>
            <a:r>
              <a:rPr lang="en-IN" dirty="0"/>
              <a:t>Machine Learning Model Development</a:t>
            </a:r>
            <a:br>
              <a:rPr lang="en-IN" dirty="0"/>
            </a:br>
            <a:endParaRPr lang="en-US" dirty="0"/>
          </a:p>
        </p:txBody>
      </p:sp>
      <p:sp>
        <p:nvSpPr>
          <p:cNvPr id="2" name="Content Placeholder 1">
            <a:extLst>
              <a:ext uri="{FF2B5EF4-FFF2-40B4-BE49-F238E27FC236}">
                <a16:creationId xmlns:a16="http://schemas.microsoft.com/office/drawing/2014/main" id="{0BD8A6EC-13DC-2C60-9562-25F944028829}"/>
              </a:ext>
            </a:extLst>
          </p:cNvPr>
          <p:cNvSpPr>
            <a:spLocks noGrp="1"/>
          </p:cNvSpPr>
          <p:nvPr>
            <p:ph idx="1"/>
          </p:nvPr>
        </p:nvSpPr>
        <p:spPr>
          <a:xfrm>
            <a:off x="678883" y="1350335"/>
            <a:ext cx="10834233" cy="2525926"/>
          </a:xfrm>
        </p:spPr>
        <p:txBody>
          <a:bodyPr lIns="0" tIns="0" rIns="0" bIns="0" numCol="1">
            <a:normAutofit/>
          </a:bodyPr>
          <a:lstStyle/>
          <a:p>
            <a:pPr marL="0" indent="0">
              <a:buNone/>
              <a:defRPr sz="2200" b="1">
                <a:solidFill>
                  <a:srgbClr val="374151"/>
                </a:solidFill>
                <a:latin typeface="Nunito"/>
                <a:ea typeface="Nunito"/>
                <a:cs typeface="Nunito"/>
                <a:sym typeface="Nunito"/>
              </a:defRPr>
            </a:pPr>
            <a:r>
              <a:rPr lang="en-US" dirty="0">
                <a:latin typeface="+mn-lt"/>
              </a:rPr>
              <a:t>Supervised Learning:</a:t>
            </a:r>
          </a:p>
          <a:p>
            <a:pPr marL="457200" indent="-457200">
              <a:buSzPct val="100000"/>
              <a:buAutoNum type="arabicPeriod"/>
              <a:defRPr sz="2200" b="1">
                <a:solidFill>
                  <a:srgbClr val="374151"/>
                </a:solidFill>
                <a:latin typeface="Nunito"/>
                <a:ea typeface="Nunito"/>
                <a:cs typeface="Nunito"/>
                <a:sym typeface="Nunito"/>
              </a:defRPr>
            </a:pPr>
            <a:r>
              <a:rPr lang="en-US" dirty="0">
                <a:latin typeface="+mn-lt"/>
              </a:rPr>
              <a:t>Logistic Regression:</a:t>
            </a:r>
          </a:p>
          <a:p>
            <a:pPr marL="742950" lvl="1" indent="-285750">
              <a:buSzPct val="100000"/>
              <a:buFont typeface="Arial"/>
              <a:buChar char="•"/>
              <a:defRPr sz="2200" b="1">
                <a:solidFill>
                  <a:srgbClr val="374151"/>
                </a:solidFill>
                <a:latin typeface="Nunito"/>
                <a:ea typeface="Nunito"/>
                <a:cs typeface="Nunito"/>
                <a:sym typeface="Nunito"/>
              </a:defRPr>
            </a:pPr>
            <a:r>
              <a:rPr lang="en-US" dirty="0">
                <a:latin typeface="+mn-lt"/>
              </a:rPr>
              <a:t>Type:</a:t>
            </a:r>
            <a:r>
              <a:rPr lang="en-US" b="0" dirty="0">
                <a:latin typeface="+mn-lt"/>
              </a:rPr>
              <a:t> Supervised learning algorithm used for classification tasks.</a:t>
            </a:r>
          </a:p>
          <a:p>
            <a:pPr marL="742950" lvl="1" indent="-285750">
              <a:buSzPct val="100000"/>
              <a:buFont typeface="Arial"/>
              <a:buChar char="•"/>
              <a:defRPr sz="2200" b="1">
                <a:solidFill>
                  <a:srgbClr val="374151"/>
                </a:solidFill>
                <a:latin typeface="Nunito"/>
                <a:ea typeface="Nunito"/>
                <a:cs typeface="Nunito"/>
                <a:sym typeface="Nunito"/>
              </a:defRPr>
            </a:pPr>
            <a:r>
              <a:rPr lang="en-US" dirty="0">
                <a:latin typeface="+mn-lt"/>
              </a:rPr>
              <a:t>Concept:</a:t>
            </a:r>
            <a:r>
              <a:rPr lang="en-US" b="0" dirty="0">
                <a:latin typeface="+mn-lt"/>
              </a:rPr>
              <a:t> It models the relationship between the dependent binary variable (target) and one or more independent variables by estimating probabilities using a logistic function. It's suitable for binary classification.</a:t>
            </a:r>
          </a:p>
          <a:p>
            <a:pPr marL="0" indent="0">
              <a:buNone/>
            </a:pPr>
            <a:endParaRPr lang="en-IN" sz="2200" dirty="0">
              <a:latin typeface="+mn-lt"/>
            </a:endParaRPr>
          </a:p>
        </p:txBody>
      </p:sp>
      <p:pic>
        <p:nvPicPr>
          <p:cNvPr id="5" name="Picture 4">
            <a:extLst>
              <a:ext uri="{FF2B5EF4-FFF2-40B4-BE49-F238E27FC236}">
                <a16:creationId xmlns:a16="http://schemas.microsoft.com/office/drawing/2014/main" id="{150476A0-3A77-6AD2-176D-E9F5FA0FB5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481" y="3429000"/>
            <a:ext cx="6992326" cy="2825334"/>
          </a:xfrm>
          <a:prstGeom prst="rect">
            <a:avLst/>
          </a:prstGeom>
        </p:spPr>
      </p:pic>
    </p:spTree>
    <p:extLst>
      <p:ext uri="{BB962C8B-B14F-4D97-AF65-F5344CB8AC3E}">
        <p14:creationId xmlns:p14="http://schemas.microsoft.com/office/powerpoint/2010/main" val="4095240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8BB55-C7B9-1ED9-AF1F-707B526C75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B84D38-EA4E-E4D3-96D4-F1CB183E0C36}"/>
              </a:ext>
            </a:extLst>
          </p:cNvPr>
          <p:cNvSpPr>
            <a:spLocks noGrp="1"/>
          </p:cNvSpPr>
          <p:nvPr>
            <p:ph type="title"/>
          </p:nvPr>
        </p:nvSpPr>
        <p:spPr/>
        <p:txBody>
          <a:bodyPr>
            <a:noAutofit/>
          </a:bodyPr>
          <a:lstStyle/>
          <a:p>
            <a:pPr algn="ctr"/>
            <a:r>
              <a:rPr lang="en-IN" dirty="0"/>
              <a:t>Machine Learning Model Development</a:t>
            </a:r>
            <a:br>
              <a:rPr lang="en-IN" dirty="0"/>
            </a:br>
            <a:endParaRPr lang="en-US" dirty="0"/>
          </a:p>
        </p:txBody>
      </p:sp>
      <p:sp>
        <p:nvSpPr>
          <p:cNvPr id="2" name="Content Placeholder 1">
            <a:extLst>
              <a:ext uri="{FF2B5EF4-FFF2-40B4-BE49-F238E27FC236}">
                <a16:creationId xmlns:a16="http://schemas.microsoft.com/office/drawing/2014/main" id="{25B76369-9292-9198-7F3A-58A0E4BA7B07}"/>
              </a:ext>
            </a:extLst>
          </p:cNvPr>
          <p:cNvSpPr>
            <a:spLocks noGrp="1"/>
          </p:cNvSpPr>
          <p:nvPr>
            <p:ph idx="1"/>
          </p:nvPr>
        </p:nvSpPr>
        <p:spPr>
          <a:xfrm>
            <a:off x="529797" y="1216441"/>
            <a:ext cx="11276255" cy="4398066"/>
          </a:xfrm>
        </p:spPr>
        <p:txBody>
          <a:bodyPr lIns="0" tIns="0" rIns="0" bIns="0" numCol="1">
            <a:normAutofit/>
          </a:bodyPr>
          <a:lstStyle/>
          <a:p>
            <a:pPr marL="0" indent="0">
              <a:buNone/>
              <a:defRPr sz="2200" b="1">
                <a:solidFill>
                  <a:srgbClr val="374151"/>
                </a:solidFill>
                <a:latin typeface="Nunito"/>
                <a:ea typeface="Nunito"/>
                <a:cs typeface="Nunito"/>
                <a:sym typeface="Nunito"/>
              </a:defRPr>
            </a:pPr>
            <a:r>
              <a:rPr lang="en-US" dirty="0">
                <a:latin typeface="+mn-lt"/>
              </a:rPr>
              <a:t>2.  Random Forest:</a:t>
            </a:r>
          </a:p>
          <a:p>
            <a:pPr marL="742950" lvl="1" indent="-285750">
              <a:buSzPct val="100000"/>
              <a:buFont typeface="Arial"/>
              <a:buChar char="•"/>
              <a:defRPr sz="2200" b="1">
                <a:solidFill>
                  <a:srgbClr val="374151"/>
                </a:solidFill>
                <a:latin typeface="Nunito"/>
                <a:ea typeface="Nunito"/>
                <a:cs typeface="Nunito"/>
                <a:sym typeface="Nunito"/>
              </a:defRPr>
            </a:pPr>
            <a:r>
              <a:rPr lang="en-US" dirty="0">
                <a:latin typeface="+mn-lt"/>
              </a:rPr>
              <a:t>Type:</a:t>
            </a:r>
            <a:r>
              <a:rPr lang="en-US" b="0" dirty="0">
                <a:latin typeface="+mn-lt"/>
              </a:rPr>
              <a:t> Ensemble learning method, specifically a bagging algorithm.</a:t>
            </a:r>
          </a:p>
          <a:p>
            <a:pPr marL="742950" lvl="1" indent="-285750">
              <a:buSzPct val="100000"/>
              <a:buFont typeface="Arial"/>
              <a:buChar char="•"/>
              <a:defRPr sz="2200" b="1">
                <a:solidFill>
                  <a:srgbClr val="374151"/>
                </a:solidFill>
                <a:latin typeface="Nunito"/>
                <a:ea typeface="Nunito"/>
                <a:cs typeface="Nunito"/>
                <a:sym typeface="Nunito"/>
              </a:defRPr>
            </a:pPr>
            <a:r>
              <a:rPr lang="en-US" dirty="0">
                <a:latin typeface="+mn-lt"/>
              </a:rPr>
              <a:t>Concept:</a:t>
            </a:r>
            <a:r>
              <a:rPr lang="en-US" b="0" dirty="0">
                <a:latin typeface="+mn-lt"/>
              </a:rPr>
              <a:t> It builds multiple decision trees and combines their predictions to produce a more accurate and robust result. Each tree in the forest is trained on a random subset of the data.</a:t>
            </a:r>
          </a:p>
          <a:p>
            <a:pPr marL="0" indent="0">
              <a:buNone/>
            </a:pPr>
            <a:endParaRPr lang="en-IN" sz="2200" dirty="0">
              <a:latin typeface="+mn-lt"/>
            </a:endParaRPr>
          </a:p>
        </p:txBody>
      </p:sp>
      <p:pic>
        <p:nvPicPr>
          <p:cNvPr id="7" name="Picture 6">
            <a:extLst>
              <a:ext uri="{FF2B5EF4-FFF2-40B4-BE49-F238E27FC236}">
                <a16:creationId xmlns:a16="http://schemas.microsoft.com/office/drawing/2014/main" id="{BDB1C687-B900-60D0-EAD5-02A57A1B4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326" y="2875297"/>
            <a:ext cx="10193173" cy="3115110"/>
          </a:xfrm>
          <a:prstGeom prst="rect">
            <a:avLst/>
          </a:prstGeom>
        </p:spPr>
      </p:pic>
    </p:spTree>
    <p:extLst>
      <p:ext uri="{BB962C8B-B14F-4D97-AF65-F5344CB8AC3E}">
        <p14:creationId xmlns:p14="http://schemas.microsoft.com/office/powerpoint/2010/main" val="13654180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71847-9681-0F4F-86DA-29BC3B60F6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F87162C-E786-9BB9-B6F5-EA4D4DDE064E}"/>
              </a:ext>
            </a:extLst>
          </p:cNvPr>
          <p:cNvSpPr>
            <a:spLocks noGrp="1"/>
          </p:cNvSpPr>
          <p:nvPr>
            <p:ph type="title"/>
          </p:nvPr>
        </p:nvSpPr>
        <p:spPr/>
        <p:txBody>
          <a:bodyPr>
            <a:noAutofit/>
          </a:bodyPr>
          <a:lstStyle/>
          <a:p>
            <a:pPr algn="ctr"/>
            <a:r>
              <a:rPr lang="en-IN" dirty="0"/>
              <a:t>Machine Learning Model Development</a:t>
            </a:r>
            <a:br>
              <a:rPr lang="en-IN" dirty="0"/>
            </a:br>
            <a:endParaRPr lang="en-US" dirty="0"/>
          </a:p>
        </p:txBody>
      </p:sp>
      <p:sp>
        <p:nvSpPr>
          <p:cNvPr id="2" name="Content Placeholder 1">
            <a:extLst>
              <a:ext uri="{FF2B5EF4-FFF2-40B4-BE49-F238E27FC236}">
                <a16:creationId xmlns:a16="http://schemas.microsoft.com/office/drawing/2014/main" id="{B8548E0E-3832-7A24-F8E9-E8580CEC4D71}"/>
              </a:ext>
            </a:extLst>
          </p:cNvPr>
          <p:cNvSpPr>
            <a:spLocks noGrp="1"/>
          </p:cNvSpPr>
          <p:nvPr>
            <p:ph idx="1"/>
          </p:nvPr>
        </p:nvSpPr>
        <p:spPr>
          <a:xfrm>
            <a:off x="849005" y="1547485"/>
            <a:ext cx="10392152" cy="1652915"/>
          </a:xfrm>
        </p:spPr>
        <p:txBody>
          <a:bodyPr lIns="0" tIns="0" rIns="0" bIns="0" numCol="1">
            <a:normAutofit/>
          </a:bodyPr>
          <a:lstStyle/>
          <a:p>
            <a:pPr marL="0" indent="0">
              <a:buNone/>
              <a:defRPr sz="2200" b="1">
                <a:solidFill>
                  <a:srgbClr val="374151"/>
                </a:solidFill>
                <a:latin typeface="Nunito"/>
                <a:ea typeface="Nunito"/>
                <a:cs typeface="Nunito"/>
                <a:sym typeface="Nunito"/>
              </a:defRPr>
            </a:pPr>
            <a:r>
              <a:rPr lang="en-US" dirty="0">
                <a:latin typeface="+mn-lt"/>
              </a:rPr>
              <a:t>3.  Support Vector Machine (SVM):</a:t>
            </a:r>
          </a:p>
          <a:p>
            <a:pPr marL="742950" lvl="1" indent="-285750">
              <a:buSzPct val="100000"/>
              <a:buFont typeface="Arial"/>
              <a:buChar char="•"/>
              <a:defRPr sz="2200" b="1">
                <a:solidFill>
                  <a:srgbClr val="374151"/>
                </a:solidFill>
                <a:latin typeface="Nunito"/>
                <a:ea typeface="Nunito"/>
                <a:cs typeface="Nunito"/>
                <a:sym typeface="Nunito"/>
              </a:defRPr>
            </a:pPr>
            <a:r>
              <a:rPr lang="en-US" dirty="0">
                <a:latin typeface="+mn-lt"/>
              </a:rPr>
              <a:t>Type:</a:t>
            </a:r>
            <a:r>
              <a:rPr lang="en-US" b="0" dirty="0">
                <a:latin typeface="+mn-lt"/>
              </a:rPr>
              <a:t> Supervised learning algorithm used for classification and regression tasks.</a:t>
            </a:r>
          </a:p>
          <a:p>
            <a:pPr marL="742950" lvl="1" indent="-285750">
              <a:buSzPct val="100000"/>
              <a:buFont typeface="Arial"/>
              <a:buChar char="•"/>
              <a:defRPr sz="2200" b="1">
                <a:solidFill>
                  <a:srgbClr val="374151"/>
                </a:solidFill>
                <a:latin typeface="Nunito"/>
                <a:ea typeface="Nunito"/>
                <a:cs typeface="Nunito"/>
                <a:sym typeface="Nunito"/>
              </a:defRPr>
            </a:pPr>
            <a:r>
              <a:rPr lang="en-US" dirty="0">
                <a:latin typeface="+mn-lt"/>
              </a:rPr>
              <a:t>Concept:</a:t>
            </a:r>
            <a:r>
              <a:rPr lang="en-US" b="0" dirty="0">
                <a:latin typeface="+mn-lt"/>
              </a:rPr>
              <a:t> SVM finds a hyperplane that best separates data points of different classes. It aims to maximize the margin between the classes while allowing for a small number of misclassifications.</a:t>
            </a:r>
          </a:p>
          <a:p>
            <a:pPr marL="0" indent="0">
              <a:buNone/>
            </a:pPr>
            <a:endParaRPr lang="en-IN" sz="2200" dirty="0">
              <a:latin typeface="+mn-lt"/>
            </a:endParaRPr>
          </a:p>
        </p:txBody>
      </p:sp>
      <p:pic>
        <p:nvPicPr>
          <p:cNvPr id="5" name="Picture 4">
            <a:extLst>
              <a:ext uri="{FF2B5EF4-FFF2-40B4-BE49-F238E27FC236}">
                <a16:creationId xmlns:a16="http://schemas.microsoft.com/office/drawing/2014/main" id="{F8752428-8060-9A36-A7D0-E151037E8E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626" y="3339548"/>
            <a:ext cx="9710531" cy="3318120"/>
          </a:xfrm>
          <a:prstGeom prst="rect">
            <a:avLst/>
          </a:prstGeom>
        </p:spPr>
      </p:pic>
    </p:spTree>
    <p:extLst>
      <p:ext uri="{BB962C8B-B14F-4D97-AF65-F5344CB8AC3E}">
        <p14:creationId xmlns:p14="http://schemas.microsoft.com/office/powerpoint/2010/main" val="3606664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FA8700-7E08-3DB0-60DE-DCE5A04C6A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1D74917-9A91-F95B-91D6-DD0B2D632EFA}"/>
              </a:ext>
            </a:extLst>
          </p:cNvPr>
          <p:cNvSpPr>
            <a:spLocks noGrp="1"/>
          </p:cNvSpPr>
          <p:nvPr>
            <p:ph type="title"/>
          </p:nvPr>
        </p:nvSpPr>
        <p:spPr/>
        <p:txBody>
          <a:bodyPr>
            <a:noAutofit/>
          </a:bodyPr>
          <a:lstStyle/>
          <a:p>
            <a:pPr algn="ctr"/>
            <a:r>
              <a:rPr lang="en-IN" dirty="0"/>
              <a:t>Machine Learning Model Development</a:t>
            </a:r>
            <a:br>
              <a:rPr lang="en-IN" dirty="0"/>
            </a:br>
            <a:endParaRPr lang="en-US" dirty="0"/>
          </a:p>
        </p:txBody>
      </p:sp>
      <p:sp>
        <p:nvSpPr>
          <p:cNvPr id="2" name="Content Placeholder 1">
            <a:extLst>
              <a:ext uri="{FF2B5EF4-FFF2-40B4-BE49-F238E27FC236}">
                <a16:creationId xmlns:a16="http://schemas.microsoft.com/office/drawing/2014/main" id="{3EFE8E5D-4BAE-FA00-15F6-7D2060681DA0}"/>
              </a:ext>
            </a:extLst>
          </p:cNvPr>
          <p:cNvSpPr>
            <a:spLocks noGrp="1"/>
          </p:cNvSpPr>
          <p:nvPr>
            <p:ph idx="1"/>
          </p:nvPr>
        </p:nvSpPr>
        <p:spPr>
          <a:xfrm>
            <a:off x="678884" y="1675075"/>
            <a:ext cx="10910142" cy="1644595"/>
          </a:xfrm>
        </p:spPr>
        <p:txBody>
          <a:bodyPr lIns="0" tIns="0" rIns="0" bIns="0" numCol="1">
            <a:normAutofit/>
          </a:bodyPr>
          <a:lstStyle/>
          <a:p>
            <a:pPr marL="0" indent="0">
              <a:buNone/>
              <a:defRPr sz="2200" b="1">
                <a:solidFill>
                  <a:srgbClr val="374151"/>
                </a:solidFill>
                <a:latin typeface="Nunito"/>
                <a:ea typeface="Nunito"/>
                <a:cs typeface="Nunito"/>
                <a:sym typeface="Nunito"/>
              </a:defRPr>
            </a:pPr>
            <a:r>
              <a:rPr lang="en-US" dirty="0">
                <a:latin typeface="+mn-lt"/>
              </a:rPr>
              <a:t>4.  Ada Boost:</a:t>
            </a:r>
          </a:p>
          <a:p>
            <a:pPr marL="742950" lvl="1" indent="-285750">
              <a:buSzPct val="100000"/>
              <a:buFont typeface="Arial"/>
              <a:buChar char="•"/>
              <a:defRPr sz="2200" b="1">
                <a:solidFill>
                  <a:srgbClr val="374151"/>
                </a:solidFill>
                <a:latin typeface="Nunito"/>
                <a:ea typeface="Nunito"/>
                <a:cs typeface="Nunito"/>
                <a:sym typeface="Nunito"/>
              </a:defRPr>
            </a:pPr>
            <a:r>
              <a:rPr lang="en-US" dirty="0">
                <a:latin typeface="+mn-lt"/>
              </a:rPr>
              <a:t>Type:</a:t>
            </a:r>
            <a:r>
              <a:rPr lang="en-US" b="0" dirty="0">
                <a:latin typeface="+mn-lt"/>
              </a:rPr>
              <a:t> Ensemble learning method, specifically a boosting algorithm.</a:t>
            </a:r>
          </a:p>
          <a:p>
            <a:pPr marL="742950" lvl="1" indent="-285750">
              <a:buSzPct val="100000"/>
              <a:buFont typeface="Arial"/>
              <a:buChar char="•"/>
              <a:defRPr sz="2200" b="1">
                <a:solidFill>
                  <a:srgbClr val="374151"/>
                </a:solidFill>
                <a:latin typeface="Nunito"/>
                <a:ea typeface="Nunito"/>
                <a:cs typeface="Nunito"/>
                <a:sym typeface="Nunito"/>
              </a:defRPr>
            </a:pPr>
            <a:r>
              <a:rPr lang="en-US" dirty="0">
                <a:latin typeface="+mn-lt"/>
              </a:rPr>
              <a:t>Concept:</a:t>
            </a:r>
            <a:r>
              <a:rPr lang="en-US" b="0" dirty="0">
                <a:latin typeface="+mn-lt"/>
              </a:rPr>
              <a:t> </a:t>
            </a:r>
            <a:r>
              <a:rPr lang="en-US" b="0" dirty="0" err="1">
                <a:latin typeface="+mn-lt"/>
              </a:rPr>
              <a:t>Adaboost</a:t>
            </a:r>
            <a:r>
              <a:rPr lang="en-US" b="0" dirty="0">
                <a:latin typeface="+mn-lt"/>
              </a:rPr>
              <a:t> combines multiple weak classifiers to create a strong classifier. It assigns weights to data points, giving more importance to misclassified points, and iteratively improves the model.</a:t>
            </a:r>
          </a:p>
          <a:p>
            <a:pPr marL="0" indent="0">
              <a:buNone/>
            </a:pPr>
            <a:endParaRPr lang="en-IN" sz="2200" dirty="0">
              <a:latin typeface="+mn-lt"/>
            </a:endParaRPr>
          </a:p>
        </p:txBody>
      </p:sp>
      <p:pic>
        <p:nvPicPr>
          <p:cNvPr id="5" name="Picture 4">
            <a:extLst>
              <a:ext uri="{FF2B5EF4-FFF2-40B4-BE49-F238E27FC236}">
                <a16:creationId xmlns:a16="http://schemas.microsoft.com/office/drawing/2014/main" id="{D9BFC9B5-FD42-5F9D-D61D-72E7BFC17C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355" y="3319670"/>
            <a:ext cx="9601200" cy="2883048"/>
          </a:xfrm>
          <a:prstGeom prst="rect">
            <a:avLst/>
          </a:prstGeom>
        </p:spPr>
      </p:pic>
    </p:spTree>
    <p:extLst>
      <p:ext uri="{BB962C8B-B14F-4D97-AF65-F5344CB8AC3E}">
        <p14:creationId xmlns:p14="http://schemas.microsoft.com/office/powerpoint/2010/main" val="423762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737AB-ED6A-8D8D-02C0-1DC0F5FB0EF0}"/>
              </a:ext>
            </a:extLst>
          </p:cNvPr>
          <p:cNvSpPr>
            <a:spLocks noGrp="1"/>
          </p:cNvSpPr>
          <p:nvPr>
            <p:ph type="title"/>
          </p:nvPr>
        </p:nvSpPr>
        <p:spPr/>
        <p:txBody>
          <a:bodyPr>
            <a:noAutofit/>
          </a:bodyPr>
          <a:lstStyle/>
          <a:p>
            <a:pPr algn="ctr"/>
            <a:r>
              <a:rPr lang="en-IN" dirty="0"/>
              <a:t>Machine Learning Model Development</a:t>
            </a:r>
            <a:br>
              <a:rPr lang="en-IN" dirty="0"/>
            </a:br>
            <a:endParaRPr lang="en-IN" dirty="0"/>
          </a:p>
        </p:txBody>
      </p:sp>
      <p:sp>
        <p:nvSpPr>
          <p:cNvPr id="3" name="Content Placeholder 2">
            <a:extLst>
              <a:ext uri="{FF2B5EF4-FFF2-40B4-BE49-F238E27FC236}">
                <a16:creationId xmlns:a16="http://schemas.microsoft.com/office/drawing/2014/main" id="{025D35D3-783D-E602-7F4E-ABD3143EB566}"/>
              </a:ext>
            </a:extLst>
          </p:cNvPr>
          <p:cNvSpPr>
            <a:spLocks noGrp="1"/>
          </p:cNvSpPr>
          <p:nvPr>
            <p:ph idx="1"/>
          </p:nvPr>
        </p:nvSpPr>
        <p:spPr>
          <a:xfrm>
            <a:off x="678884" y="1675075"/>
            <a:ext cx="10834234" cy="1634655"/>
          </a:xfrm>
        </p:spPr>
        <p:txBody>
          <a:bodyPr>
            <a:normAutofit lnSpcReduction="10000"/>
          </a:bodyPr>
          <a:lstStyle/>
          <a:p>
            <a:pPr marL="0" indent="0">
              <a:buNone/>
              <a:defRPr sz="2200" b="1">
                <a:solidFill>
                  <a:srgbClr val="374151"/>
                </a:solidFill>
                <a:latin typeface="Nunito"/>
                <a:ea typeface="Nunito"/>
                <a:cs typeface="Nunito"/>
                <a:sym typeface="Nunito"/>
              </a:defRPr>
            </a:pPr>
            <a:r>
              <a:rPr lang="en-US" dirty="0">
                <a:latin typeface="+mn-lt"/>
              </a:rPr>
              <a:t>5.  XG Boost (Extreme Gradient Boosting):</a:t>
            </a:r>
          </a:p>
          <a:p>
            <a:pPr marL="742950" lvl="1" indent="-285750">
              <a:buSzPct val="100000"/>
              <a:buFont typeface="Arial"/>
              <a:buChar char="•"/>
              <a:defRPr sz="2200" b="1">
                <a:solidFill>
                  <a:srgbClr val="374151"/>
                </a:solidFill>
                <a:latin typeface="Nunito"/>
                <a:ea typeface="Nunito"/>
                <a:cs typeface="Nunito"/>
                <a:sym typeface="Nunito"/>
              </a:defRPr>
            </a:pPr>
            <a:r>
              <a:rPr lang="en-US" dirty="0">
                <a:latin typeface="+mn-lt"/>
              </a:rPr>
              <a:t>Type:</a:t>
            </a:r>
            <a:r>
              <a:rPr lang="en-US" b="0" dirty="0">
                <a:latin typeface="+mn-lt"/>
              </a:rPr>
              <a:t> Ensemble learning method, specifically a boosting algorithm.</a:t>
            </a:r>
          </a:p>
          <a:p>
            <a:pPr marL="742950" lvl="1" indent="-285750">
              <a:buSzPct val="100000"/>
              <a:buFont typeface="Arial"/>
              <a:buChar char="•"/>
              <a:defRPr sz="2200" b="1">
                <a:solidFill>
                  <a:srgbClr val="374151"/>
                </a:solidFill>
                <a:latin typeface="Nunito"/>
                <a:ea typeface="Nunito"/>
                <a:cs typeface="Nunito"/>
                <a:sym typeface="Nunito"/>
              </a:defRPr>
            </a:pPr>
            <a:r>
              <a:rPr lang="en-US" dirty="0">
                <a:latin typeface="+mn-lt"/>
              </a:rPr>
              <a:t>Concept:</a:t>
            </a:r>
            <a:r>
              <a:rPr lang="en-US" b="0" dirty="0">
                <a:latin typeface="+mn-lt"/>
              </a:rPr>
              <a:t> XG Boost is an advanced gradient boosting algorithm known for its efficiency and performance. It builds decision trees sequentially, focusing on minimizing the loss function. It uses gradient descent for optimization.</a:t>
            </a:r>
          </a:p>
          <a:p>
            <a:endParaRPr lang="en-IN" dirty="0">
              <a:latin typeface="+mn-lt"/>
            </a:endParaRPr>
          </a:p>
        </p:txBody>
      </p:sp>
      <p:pic>
        <p:nvPicPr>
          <p:cNvPr id="5" name="Picture 4">
            <a:extLst>
              <a:ext uri="{FF2B5EF4-FFF2-40B4-BE49-F238E27FC236}">
                <a16:creationId xmlns:a16="http://schemas.microsoft.com/office/drawing/2014/main" id="{2A884F76-04C9-3BB2-9B26-E1D72F341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5574" y="3309730"/>
            <a:ext cx="7911547" cy="2375453"/>
          </a:xfrm>
          <a:prstGeom prst="rect">
            <a:avLst/>
          </a:prstGeom>
        </p:spPr>
      </p:pic>
    </p:spTree>
    <p:extLst>
      <p:ext uri="{BB962C8B-B14F-4D97-AF65-F5344CB8AC3E}">
        <p14:creationId xmlns:p14="http://schemas.microsoft.com/office/powerpoint/2010/main" val="608258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398A4-14D8-C194-7640-B6E043020C9E}"/>
              </a:ext>
            </a:extLst>
          </p:cNvPr>
          <p:cNvSpPr>
            <a:spLocks noGrp="1"/>
          </p:cNvSpPr>
          <p:nvPr>
            <p:ph type="title"/>
          </p:nvPr>
        </p:nvSpPr>
        <p:spPr/>
        <p:txBody>
          <a:bodyPr>
            <a:noAutofit/>
          </a:bodyPr>
          <a:lstStyle/>
          <a:p>
            <a:pPr algn="ctr"/>
            <a:r>
              <a:rPr lang="en-IN" dirty="0"/>
              <a:t>Machine Learning Model Development</a:t>
            </a:r>
            <a:br>
              <a:rPr lang="en-IN" dirty="0"/>
            </a:br>
            <a:endParaRPr lang="en-IN" dirty="0"/>
          </a:p>
        </p:txBody>
      </p:sp>
      <p:sp>
        <p:nvSpPr>
          <p:cNvPr id="3" name="Content Placeholder 2">
            <a:extLst>
              <a:ext uri="{FF2B5EF4-FFF2-40B4-BE49-F238E27FC236}">
                <a16:creationId xmlns:a16="http://schemas.microsoft.com/office/drawing/2014/main" id="{9A0C214D-12DA-CE13-19F4-62E33B3CFE15}"/>
              </a:ext>
            </a:extLst>
          </p:cNvPr>
          <p:cNvSpPr>
            <a:spLocks noGrp="1"/>
          </p:cNvSpPr>
          <p:nvPr>
            <p:ph idx="1"/>
          </p:nvPr>
        </p:nvSpPr>
        <p:spPr/>
        <p:txBody>
          <a:bodyPr>
            <a:normAutofit/>
          </a:bodyPr>
          <a:lstStyle/>
          <a:p>
            <a:r>
              <a:rPr lang="en-IN" sz="2200" b="1" dirty="0">
                <a:latin typeface="+mn-lt"/>
              </a:rPr>
              <a:t>SMOTE Library</a:t>
            </a:r>
          </a:p>
          <a:p>
            <a:pPr marL="0" indent="0">
              <a:buNone/>
            </a:pPr>
            <a:r>
              <a:rPr lang="en-US" sz="2200" dirty="0">
                <a:latin typeface="+mn-lt"/>
              </a:rPr>
              <a:t>    -  The SMOTE (Synthetic Minority Over-sampling Technique) library is   used for oversampling imbalanced datasets by generating synthetic examples for the minority class. </a:t>
            </a:r>
          </a:p>
          <a:p>
            <a:pPr marL="0" indent="0">
              <a:buNone/>
            </a:pPr>
            <a:r>
              <a:rPr lang="en-US" sz="2200" dirty="0">
                <a:latin typeface="+mn-lt"/>
              </a:rPr>
              <a:t>   - This helps to balance the dataset and improve the performance of machine learning models.</a:t>
            </a:r>
            <a:endParaRPr lang="en-IN" sz="2200" dirty="0">
              <a:latin typeface="+mn-lt"/>
            </a:endParaRPr>
          </a:p>
        </p:txBody>
      </p:sp>
      <p:pic>
        <p:nvPicPr>
          <p:cNvPr id="5" name="Picture 4">
            <a:extLst>
              <a:ext uri="{FF2B5EF4-FFF2-40B4-BE49-F238E27FC236}">
                <a16:creationId xmlns:a16="http://schemas.microsoft.com/office/drawing/2014/main" id="{56F7B479-8E31-6A46-F423-EA854378D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1" y="3428999"/>
            <a:ext cx="7570304" cy="2644141"/>
          </a:xfrm>
          <a:prstGeom prst="rect">
            <a:avLst/>
          </a:prstGeom>
        </p:spPr>
      </p:pic>
    </p:spTree>
    <p:extLst>
      <p:ext uri="{BB962C8B-B14F-4D97-AF65-F5344CB8AC3E}">
        <p14:creationId xmlns:p14="http://schemas.microsoft.com/office/powerpoint/2010/main" val="1621243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D9BB3-270C-1798-4C29-A14CFB206866}"/>
              </a:ext>
            </a:extLst>
          </p:cNvPr>
          <p:cNvSpPr>
            <a:spLocks noGrp="1"/>
          </p:cNvSpPr>
          <p:nvPr>
            <p:ph type="title"/>
          </p:nvPr>
        </p:nvSpPr>
        <p:spPr/>
        <p:txBody>
          <a:bodyPr>
            <a:noAutofit/>
          </a:bodyPr>
          <a:lstStyle/>
          <a:p>
            <a:pPr algn="ctr"/>
            <a:r>
              <a:rPr lang="en-IN" dirty="0"/>
              <a:t>Machine Learning Model Development</a:t>
            </a:r>
            <a:br>
              <a:rPr lang="en-IN" dirty="0"/>
            </a:br>
            <a:endParaRPr lang="en-IN" dirty="0"/>
          </a:p>
        </p:txBody>
      </p:sp>
      <p:sp>
        <p:nvSpPr>
          <p:cNvPr id="3" name="Content Placeholder 2">
            <a:extLst>
              <a:ext uri="{FF2B5EF4-FFF2-40B4-BE49-F238E27FC236}">
                <a16:creationId xmlns:a16="http://schemas.microsoft.com/office/drawing/2014/main" id="{AFFB4D1D-E43A-B56A-2457-D2B9EC17F679}"/>
              </a:ext>
            </a:extLst>
          </p:cNvPr>
          <p:cNvSpPr>
            <a:spLocks noGrp="1"/>
          </p:cNvSpPr>
          <p:nvPr>
            <p:ph idx="1"/>
          </p:nvPr>
        </p:nvSpPr>
        <p:spPr>
          <a:xfrm>
            <a:off x="678884" y="1216441"/>
            <a:ext cx="11049290" cy="4856700"/>
          </a:xfrm>
        </p:spPr>
        <p:txBody>
          <a:bodyPr>
            <a:noAutofit/>
          </a:bodyPr>
          <a:lstStyle/>
          <a:p>
            <a:pPr marL="0" indent="0">
              <a:buNone/>
              <a:defRPr sz="2200" b="1">
                <a:solidFill>
                  <a:srgbClr val="374151"/>
                </a:solidFill>
                <a:latin typeface="Nunito"/>
                <a:ea typeface="Nunito"/>
                <a:cs typeface="Nunito"/>
                <a:sym typeface="Nunito"/>
              </a:defRPr>
            </a:pPr>
            <a:r>
              <a:rPr lang="en-IN" sz="2200" dirty="0">
                <a:latin typeface="+mn-lt"/>
              </a:rPr>
              <a:t>Model Performance:</a:t>
            </a:r>
          </a:p>
          <a:p>
            <a:pPr marL="457200" indent="-457200">
              <a:buSzPct val="100000"/>
              <a:buFont typeface="Arial"/>
              <a:buChar char="•"/>
              <a:defRPr sz="2200">
                <a:solidFill>
                  <a:srgbClr val="374151"/>
                </a:solidFill>
                <a:latin typeface="Nunito"/>
                <a:ea typeface="Nunito"/>
                <a:cs typeface="Nunito"/>
                <a:sym typeface="Nunito"/>
              </a:defRPr>
            </a:pPr>
            <a:r>
              <a:rPr lang="en-IN" sz="2200" dirty="0">
                <a:latin typeface="+mn-lt"/>
              </a:rPr>
              <a:t>Logistic Regression: Accuracy – 87.92%</a:t>
            </a:r>
          </a:p>
          <a:p>
            <a:pPr marL="457200" indent="-457200">
              <a:buSzPct val="100000"/>
              <a:buFont typeface="Arial"/>
              <a:buChar char="•"/>
              <a:defRPr sz="2200">
                <a:solidFill>
                  <a:srgbClr val="374151"/>
                </a:solidFill>
                <a:latin typeface="Nunito"/>
                <a:ea typeface="Nunito"/>
                <a:cs typeface="Nunito"/>
                <a:sym typeface="Nunito"/>
              </a:defRPr>
            </a:pPr>
            <a:r>
              <a:rPr lang="en-IN" sz="2200" dirty="0">
                <a:latin typeface="+mn-lt"/>
              </a:rPr>
              <a:t>Random Forest: Accuracy – 87.96%</a:t>
            </a:r>
          </a:p>
          <a:p>
            <a:pPr marL="457200" indent="-457200">
              <a:buSzPct val="100000"/>
              <a:buFont typeface="Arial"/>
              <a:buChar char="•"/>
              <a:defRPr sz="2200">
                <a:solidFill>
                  <a:srgbClr val="374151"/>
                </a:solidFill>
                <a:latin typeface="Nunito"/>
                <a:ea typeface="Nunito"/>
                <a:cs typeface="Nunito"/>
                <a:sym typeface="Nunito"/>
              </a:defRPr>
            </a:pPr>
            <a:r>
              <a:rPr lang="en-IN" sz="2200" dirty="0">
                <a:latin typeface="+mn-lt"/>
              </a:rPr>
              <a:t>Support Vector Machine (SVM): Accuracy – 87.96%</a:t>
            </a:r>
          </a:p>
          <a:p>
            <a:pPr marL="457200" indent="-457200">
              <a:buSzPct val="100000"/>
              <a:buFont typeface="Arial"/>
              <a:buChar char="•"/>
              <a:defRPr sz="2200">
                <a:solidFill>
                  <a:srgbClr val="374151"/>
                </a:solidFill>
                <a:latin typeface="Nunito"/>
                <a:ea typeface="Nunito"/>
                <a:cs typeface="Nunito"/>
                <a:sym typeface="Nunito"/>
              </a:defRPr>
            </a:pPr>
            <a:r>
              <a:rPr lang="en-IN" sz="2200" dirty="0">
                <a:latin typeface="+mn-lt"/>
              </a:rPr>
              <a:t>ADA Boost: Accuracy – 87.96%</a:t>
            </a:r>
          </a:p>
          <a:p>
            <a:pPr marL="457200" indent="-457200">
              <a:buSzPct val="100000"/>
              <a:buFont typeface="Arial"/>
              <a:buChar char="•"/>
              <a:defRPr sz="2200">
                <a:solidFill>
                  <a:srgbClr val="374151"/>
                </a:solidFill>
                <a:latin typeface="Nunito"/>
                <a:ea typeface="Nunito"/>
                <a:cs typeface="Nunito"/>
                <a:sym typeface="Nunito"/>
              </a:defRPr>
            </a:pPr>
            <a:r>
              <a:rPr lang="en-IN" sz="2200" dirty="0">
                <a:latin typeface="+mn-lt"/>
              </a:rPr>
              <a:t>XG Boost: Accuracy – 91.11%(By using SMOTE)</a:t>
            </a:r>
          </a:p>
          <a:p>
            <a:pPr marL="0" indent="0">
              <a:buSzPct val="100000"/>
              <a:buNone/>
              <a:defRPr sz="2200">
                <a:solidFill>
                  <a:srgbClr val="374151"/>
                </a:solidFill>
                <a:latin typeface="Nunito"/>
                <a:ea typeface="Nunito"/>
                <a:cs typeface="Nunito"/>
                <a:sym typeface="Nunito"/>
              </a:defRPr>
            </a:pPr>
            <a:r>
              <a:rPr lang="en-IN" sz="2200" b="1" dirty="0">
                <a:latin typeface="+mn-lt"/>
              </a:rPr>
              <a:t>Interpretation</a:t>
            </a:r>
          </a:p>
          <a:p>
            <a:pPr marL="457200" indent="-457200">
              <a:buSzPct val="100000"/>
              <a:buFont typeface="Arial"/>
              <a:buChar char="•"/>
              <a:defRPr sz="2200">
                <a:solidFill>
                  <a:srgbClr val="374151"/>
                </a:solidFill>
                <a:latin typeface="Nunito"/>
                <a:ea typeface="Nunito"/>
                <a:cs typeface="Nunito"/>
                <a:sym typeface="Nunito"/>
              </a:defRPr>
            </a:pPr>
            <a:r>
              <a:rPr lang="en-US" dirty="0">
                <a:latin typeface="+mn-lt"/>
              </a:rPr>
              <a:t>XG Boost high accuracy is due to advanced features like handling imbalanced data with SMOTE, managing large datasets with optimized algorithms, and reducing overfitting using regularization. It captures important features, ranks them well, and uses fast parallel computing for efficient training, making it ideal for customer response prediction</a:t>
            </a:r>
            <a:endParaRPr lang="en-IN" sz="2200" dirty="0">
              <a:latin typeface="+mn-lt"/>
            </a:endParaRPr>
          </a:p>
          <a:p>
            <a:pPr marL="457200" indent="-457200">
              <a:buSzPct val="100000"/>
              <a:buFont typeface="Arial"/>
              <a:buChar char="•"/>
              <a:defRPr sz="2200">
                <a:solidFill>
                  <a:srgbClr val="374151"/>
                </a:solidFill>
                <a:latin typeface="Nunito"/>
                <a:ea typeface="Nunito"/>
                <a:cs typeface="Nunito"/>
                <a:sym typeface="Nunito"/>
              </a:defRPr>
            </a:pPr>
            <a:endParaRPr lang="en-IN" sz="2200" dirty="0">
              <a:latin typeface="+mn-lt"/>
            </a:endParaRPr>
          </a:p>
          <a:p>
            <a:pPr marL="0" indent="0">
              <a:buSzPct val="100000"/>
              <a:buNone/>
              <a:defRPr sz="2200">
                <a:solidFill>
                  <a:srgbClr val="374151"/>
                </a:solidFill>
                <a:latin typeface="Nunito"/>
                <a:ea typeface="Nunito"/>
                <a:cs typeface="Nunito"/>
                <a:sym typeface="Nunito"/>
              </a:defRPr>
            </a:pPr>
            <a:endParaRPr lang="en-IN" sz="2200" dirty="0">
              <a:latin typeface="+mn-lt"/>
            </a:endParaRPr>
          </a:p>
        </p:txBody>
      </p:sp>
    </p:spTree>
    <p:extLst>
      <p:ext uri="{BB962C8B-B14F-4D97-AF65-F5344CB8AC3E}">
        <p14:creationId xmlns:p14="http://schemas.microsoft.com/office/powerpoint/2010/main" val="1390106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12943-418C-D293-9F5F-FC5F5E2FD977}"/>
              </a:ext>
            </a:extLst>
          </p:cNvPr>
          <p:cNvSpPr>
            <a:spLocks noGrp="1"/>
          </p:cNvSpPr>
          <p:nvPr>
            <p:ph type="title"/>
          </p:nvPr>
        </p:nvSpPr>
        <p:spPr>
          <a:xfrm>
            <a:off x="678884" y="1003852"/>
            <a:ext cx="10834234" cy="457200"/>
          </a:xfrm>
        </p:spPr>
        <p:txBody>
          <a:bodyPr>
            <a:normAutofit fontScale="90000"/>
          </a:bodyPr>
          <a:lstStyle/>
          <a:p>
            <a:r>
              <a:rPr lang="en-IN" sz="2200" b="0" dirty="0">
                <a:latin typeface="+mn-lt"/>
              </a:rPr>
              <a:t>          XGB Classifier Confusion Matrix                                                   ROC Curves For XGB Classifier</a:t>
            </a:r>
            <a:br>
              <a:rPr lang="en-IN" sz="2200" b="0" dirty="0">
                <a:latin typeface="+mn-lt"/>
              </a:rPr>
            </a:br>
            <a:endParaRPr lang="en-IN" sz="2200" b="0" dirty="0">
              <a:latin typeface="+mn-lt"/>
            </a:endParaRPr>
          </a:p>
        </p:txBody>
      </p:sp>
      <p:pic>
        <p:nvPicPr>
          <p:cNvPr id="15" name="Picture 14">
            <a:extLst>
              <a:ext uri="{FF2B5EF4-FFF2-40B4-BE49-F238E27FC236}">
                <a16:creationId xmlns:a16="http://schemas.microsoft.com/office/drawing/2014/main" id="{C4467F29-A18E-96A3-5D0D-BCF42B43B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590261"/>
            <a:ext cx="5488224" cy="4664073"/>
          </a:xfrm>
          <a:prstGeom prst="rect">
            <a:avLst/>
          </a:prstGeom>
        </p:spPr>
      </p:pic>
      <p:cxnSp>
        <p:nvCxnSpPr>
          <p:cNvPr id="17" name="Straight Connector 16">
            <a:extLst>
              <a:ext uri="{FF2B5EF4-FFF2-40B4-BE49-F238E27FC236}">
                <a16:creationId xmlns:a16="http://schemas.microsoft.com/office/drawing/2014/main" id="{AEF40EF7-AA06-C9C3-A8C4-81E81A9D0035}"/>
              </a:ext>
            </a:extLst>
          </p:cNvPr>
          <p:cNvCxnSpPr>
            <a:cxnSpLocks/>
          </p:cNvCxnSpPr>
          <p:nvPr/>
        </p:nvCxnSpPr>
        <p:spPr>
          <a:xfrm>
            <a:off x="5953539" y="397565"/>
            <a:ext cx="0" cy="6029876"/>
          </a:xfrm>
          <a:prstGeom prst="line">
            <a:avLst/>
          </a:prstGeom>
        </p:spPr>
        <p:style>
          <a:lnRef idx="3">
            <a:schemeClr val="dk1"/>
          </a:lnRef>
          <a:fillRef idx="0">
            <a:schemeClr val="dk1"/>
          </a:fillRef>
          <a:effectRef idx="2">
            <a:schemeClr val="dk1"/>
          </a:effectRef>
          <a:fontRef idx="minor">
            <a:schemeClr val="tx1"/>
          </a:fontRef>
        </p:style>
      </p:cxnSp>
      <p:pic>
        <p:nvPicPr>
          <p:cNvPr id="6" name="Content Placeholder 5">
            <a:extLst>
              <a:ext uri="{FF2B5EF4-FFF2-40B4-BE49-F238E27FC236}">
                <a16:creationId xmlns:a16="http://schemas.microsoft.com/office/drawing/2014/main" id="{C57E456B-49FC-66AA-79BD-F3572E3EFB0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683" y="1590261"/>
            <a:ext cx="5721626" cy="4398962"/>
          </a:xfrm>
        </p:spPr>
      </p:pic>
    </p:spTree>
    <p:extLst>
      <p:ext uri="{BB962C8B-B14F-4D97-AF65-F5344CB8AC3E}">
        <p14:creationId xmlns:p14="http://schemas.microsoft.com/office/powerpoint/2010/main" val="2438892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6D5D5-ED62-FC16-35A8-9C772F79FEFD}"/>
              </a:ext>
            </a:extLst>
          </p:cNvPr>
          <p:cNvSpPr>
            <a:spLocks noGrp="1"/>
          </p:cNvSpPr>
          <p:nvPr>
            <p:ph type="title"/>
          </p:nvPr>
        </p:nvSpPr>
        <p:spPr/>
        <p:txBody>
          <a:bodyPr>
            <a:noAutofit/>
          </a:bodyPr>
          <a:lstStyle/>
          <a:p>
            <a:pPr algn="ctr"/>
            <a:r>
              <a:rPr lang="en-IN" dirty="0"/>
              <a:t>Introduction to Model Deployment</a:t>
            </a:r>
            <a:br>
              <a:rPr lang="en-IN" dirty="0"/>
            </a:br>
            <a:endParaRPr lang="en-IN" dirty="0"/>
          </a:p>
        </p:txBody>
      </p:sp>
      <p:sp>
        <p:nvSpPr>
          <p:cNvPr id="3" name="Content Placeholder 2">
            <a:extLst>
              <a:ext uri="{FF2B5EF4-FFF2-40B4-BE49-F238E27FC236}">
                <a16:creationId xmlns:a16="http://schemas.microsoft.com/office/drawing/2014/main" id="{EACB03A5-D207-26ED-A207-9C53989326B0}"/>
              </a:ext>
            </a:extLst>
          </p:cNvPr>
          <p:cNvSpPr>
            <a:spLocks noGrp="1"/>
          </p:cNvSpPr>
          <p:nvPr>
            <p:ph idx="1"/>
          </p:nvPr>
        </p:nvSpPr>
        <p:spPr>
          <a:xfrm>
            <a:off x="678883" y="1488558"/>
            <a:ext cx="10834234" cy="4561368"/>
          </a:xfrm>
        </p:spPr>
        <p:txBody>
          <a:bodyPr/>
          <a:lstStyle/>
          <a:p>
            <a:pPr marL="342900" indent="-342900">
              <a:buSzPct val="100000"/>
              <a:buFont typeface="Arial"/>
              <a:buChar char="•"/>
              <a:defRPr sz="2200">
                <a:solidFill>
                  <a:srgbClr val="374151"/>
                </a:solidFill>
                <a:latin typeface="Nunito"/>
                <a:ea typeface="Nunito"/>
                <a:cs typeface="Nunito"/>
                <a:sym typeface="Nunito"/>
              </a:defRPr>
            </a:pPr>
            <a:r>
              <a:rPr lang="en-US" dirty="0">
                <a:latin typeface="+mn-lt"/>
              </a:rPr>
              <a:t>Model deployment is the process of making a trained machine learning model available for use in real-world applications. </a:t>
            </a:r>
          </a:p>
          <a:p>
            <a:pPr marL="342900" indent="-342900">
              <a:buSzPct val="100000"/>
              <a:buFont typeface="Arial"/>
              <a:buChar char="•"/>
              <a:defRPr sz="2200">
                <a:solidFill>
                  <a:srgbClr val="374151"/>
                </a:solidFill>
                <a:latin typeface="Nunito"/>
                <a:ea typeface="Nunito"/>
                <a:cs typeface="Nunito"/>
                <a:sym typeface="Nunito"/>
              </a:defRPr>
            </a:pPr>
            <a:r>
              <a:rPr lang="en-US" dirty="0">
                <a:latin typeface="+mn-lt"/>
              </a:rPr>
              <a:t>It involves taking a model from the development and testing phase and integrating it into a production environment.</a:t>
            </a:r>
          </a:p>
          <a:p>
            <a:endParaRPr lang="en-IN" dirty="0">
              <a:latin typeface="+mn-lt"/>
            </a:endParaRPr>
          </a:p>
        </p:txBody>
      </p:sp>
      <p:pic>
        <p:nvPicPr>
          <p:cNvPr id="4" name="Picture 3" descr="Picture 3">
            <a:extLst>
              <a:ext uri="{FF2B5EF4-FFF2-40B4-BE49-F238E27FC236}">
                <a16:creationId xmlns:a16="http://schemas.microsoft.com/office/drawing/2014/main" id="{231E3344-5D91-0F5B-54CF-EA3B6CFC3121}"/>
              </a:ext>
            </a:extLst>
          </p:cNvPr>
          <p:cNvPicPr>
            <a:picLocks noChangeAspect="1"/>
          </p:cNvPicPr>
          <p:nvPr/>
        </p:nvPicPr>
        <p:blipFill>
          <a:blip r:embed="rId2"/>
          <a:stretch>
            <a:fillRect/>
          </a:stretch>
        </p:blipFill>
        <p:spPr>
          <a:xfrm>
            <a:off x="3160871" y="3296093"/>
            <a:ext cx="5875284" cy="2753833"/>
          </a:xfrm>
          <a:prstGeom prst="rect">
            <a:avLst/>
          </a:prstGeom>
          <a:ln w="12700">
            <a:miter lim="400000"/>
          </a:ln>
          <a:effectLst>
            <a:outerShdw blurRad="292100" dist="139700" dir="2700000" rotWithShape="0">
              <a:srgbClr val="333333">
                <a:alpha val="64999"/>
              </a:srgbClr>
            </a:outerShdw>
          </a:effectLst>
        </p:spPr>
      </p:pic>
      <p:pic>
        <p:nvPicPr>
          <p:cNvPr id="6" name="Picture 5">
            <a:extLst>
              <a:ext uri="{FF2B5EF4-FFF2-40B4-BE49-F238E27FC236}">
                <a16:creationId xmlns:a16="http://schemas.microsoft.com/office/drawing/2014/main" id="{A85E1EE1-23EF-D7AB-C691-4B5DD872D4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67948" y="331549"/>
            <a:ext cx="762828" cy="603665"/>
          </a:xfrm>
          <a:prstGeom prst="rect">
            <a:avLst/>
          </a:prstGeom>
        </p:spPr>
      </p:pic>
    </p:spTree>
    <p:extLst>
      <p:ext uri="{BB962C8B-B14F-4D97-AF65-F5344CB8AC3E}">
        <p14:creationId xmlns:p14="http://schemas.microsoft.com/office/powerpoint/2010/main" val="8990909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E0F14-023D-30ED-FF88-2E4D419E9D39}"/>
              </a:ext>
            </a:extLst>
          </p:cNvPr>
          <p:cNvSpPr>
            <a:spLocks noGrp="1"/>
          </p:cNvSpPr>
          <p:nvPr>
            <p:ph type="title"/>
          </p:nvPr>
        </p:nvSpPr>
        <p:spPr/>
        <p:txBody>
          <a:bodyPr>
            <a:noAutofit/>
          </a:bodyPr>
          <a:lstStyle/>
          <a:p>
            <a:pPr algn="ctr"/>
            <a:r>
              <a:rPr lang="en-IN" dirty="0"/>
              <a:t>Introduction to Model Deployment</a:t>
            </a:r>
            <a:br>
              <a:rPr lang="en-IN" dirty="0"/>
            </a:br>
            <a:endParaRPr lang="en-IN" dirty="0"/>
          </a:p>
        </p:txBody>
      </p:sp>
      <p:sp>
        <p:nvSpPr>
          <p:cNvPr id="3" name="Content Placeholder 2">
            <a:extLst>
              <a:ext uri="{FF2B5EF4-FFF2-40B4-BE49-F238E27FC236}">
                <a16:creationId xmlns:a16="http://schemas.microsoft.com/office/drawing/2014/main" id="{56FB453F-7E54-D248-A5C6-3A79EDE84598}"/>
              </a:ext>
            </a:extLst>
          </p:cNvPr>
          <p:cNvSpPr>
            <a:spLocks noGrp="1"/>
          </p:cNvSpPr>
          <p:nvPr>
            <p:ph idx="1"/>
          </p:nvPr>
        </p:nvSpPr>
        <p:spPr>
          <a:xfrm>
            <a:off x="678884" y="1382233"/>
            <a:ext cx="10834234" cy="4690908"/>
          </a:xfrm>
        </p:spPr>
        <p:txBody>
          <a:bodyPr>
            <a:normAutofit lnSpcReduction="10000"/>
          </a:bodyPr>
          <a:lstStyle/>
          <a:p>
            <a:pPr>
              <a:lnSpc>
                <a:spcPct val="150000"/>
              </a:lnSpc>
              <a:defRPr sz="2200" b="1">
                <a:solidFill>
                  <a:srgbClr val="374151"/>
                </a:solidFill>
                <a:latin typeface="Nunito"/>
                <a:ea typeface="Nunito"/>
                <a:cs typeface="Nunito"/>
                <a:sym typeface="Nunito"/>
              </a:defRPr>
            </a:pPr>
            <a:r>
              <a:rPr lang="en-US" dirty="0">
                <a:latin typeface="+mn-lt"/>
              </a:rPr>
              <a:t>Challenges in Model Deployment:</a:t>
            </a:r>
          </a:p>
          <a:p>
            <a:pPr marL="800100" lvl="1" indent="-342900">
              <a:lnSpc>
                <a:spcPct val="150000"/>
              </a:lnSpc>
              <a:buSzPct val="100000"/>
              <a:buFont typeface="Arial"/>
              <a:buChar char="•"/>
              <a:defRPr sz="2200" b="1">
                <a:solidFill>
                  <a:srgbClr val="374151"/>
                </a:solidFill>
                <a:latin typeface="Nunito"/>
                <a:ea typeface="Nunito"/>
                <a:cs typeface="Nunito"/>
                <a:sym typeface="Nunito"/>
              </a:defRPr>
            </a:pPr>
            <a:r>
              <a:rPr lang="en-US" dirty="0">
                <a:latin typeface="+mn-lt"/>
              </a:rPr>
              <a:t>Scalability:</a:t>
            </a:r>
            <a:r>
              <a:rPr lang="en-US" b="0" dirty="0">
                <a:latin typeface="+mn-lt"/>
              </a:rPr>
              <a:t> Deploying a model that can handle a large number of requests efficiently can be challenging.</a:t>
            </a:r>
          </a:p>
          <a:p>
            <a:pPr marL="800100" lvl="1" indent="-342900">
              <a:lnSpc>
                <a:spcPct val="150000"/>
              </a:lnSpc>
              <a:buSzPct val="100000"/>
              <a:buFont typeface="Arial"/>
              <a:buChar char="•"/>
              <a:defRPr sz="2200" b="1">
                <a:solidFill>
                  <a:srgbClr val="374151"/>
                </a:solidFill>
                <a:latin typeface="Nunito"/>
                <a:ea typeface="Nunito"/>
                <a:cs typeface="Nunito"/>
                <a:sym typeface="Nunito"/>
              </a:defRPr>
            </a:pPr>
            <a:r>
              <a:rPr lang="en-US" dirty="0">
                <a:latin typeface="+mn-lt"/>
              </a:rPr>
              <a:t>Data Drift:</a:t>
            </a:r>
            <a:r>
              <a:rPr lang="en-US" b="0" dirty="0">
                <a:latin typeface="+mn-lt"/>
              </a:rPr>
              <a:t> Real-world data often changes over time, and deployed models need mechanisms to adapt to this data drift.</a:t>
            </a:r>
          </a:p>
          <a:p>
            <a:pPr marL="800100" lvl="1" indent="-342900">
              <a:lnSpc>
                <a:spcPct val="150000"/>
              </a:lnSpc>
              <a:buSzPct val="100000"/>
              <a:buFont typeface="Arial"/>
              <a:buChar char="•"/>
              <a:defRPr sz="2200" b="1">
                <a:solidFill>
                  <a:srgbClr val="374151"/>
                </a:solidFill>
                <a:latin typeface="Nunito"/>
                <a:ea typeface="Nunito"/>
                <a:cs typeface="Nunito"/>
                <a:sym typeface="Nunito"/>
              </a:defRPr>
            </a:pPr>
            <a:r>
              <a:rPr lang="en-US" dirty="0">
                <a:latin typeface="+mn-lt"/>
              </a:rPr>
              <a:t>Security:</a:t>
            </a:r>
            <a:r>
              <a:rPr lang="en-US" b="0" dirty="0">
                <a:latin typeface="+mn-lt"/>
              </a:rPr>
              <a:t> Ensuring that the deployed model is secure and not vulnerable to attacks or misuse is critical.</a:t>
            </a:r>
          </a:p>
          <a:p>
            <a:pPr marL="800100" lvl="1" indent="-342900">
              <a:lnSpc>
                <a:spcPct val="150000"/>
              </a:lnSpc>
              <a:buSzPct val="100000"/>
              <a:buFont typeface="Arial"/>
              <a:buChar char="•"/>
              <a:defRPr sz="2200" b="1">
                <a:solidFill>
                  <a:srgbClr val="374151"/>
                </a:solidFill>
                <a:latin typeface="Nunito"/>
                <a:ea typeface="Nunito"/>
                <a:cs typeface="Nunito"/>
                <a:sym typeface="Nunito"/>
              </a:defRPr>
            </a:pPr>
            <a:r>
              <a:rPr lang="en-US" dirty="0">
                <a:latin typeface="+mn-lt"/>
              </a:rPr>
              <a:t>Monitoring and Maintenance:</a:t>
            </a:r>
            <a:r>
              <a:rPr lang="en-US" b="0" dirty="0">
                <a:latin typeface="+mn-lt"/>
              </a:rPr>
              <a:t> Continuous monitoring and maintenance are required to keep deployed models performing at their best.</a:t>
            </a:r>
          </a:p>
          <a:p>
            <a:endParaRPr lang="en-IN" dirty="0">
              <a:latin typeface="+mn-lt"/>
            </a:endParaRPr>
          </a:p>
        </p:txBody>
      </p:sp>
      <p:pic>
        <p:nvPicPr>
          <p:cNvPr id="5" name="Picture 4">
            <a:extLst>
              <a:ext uri="{FF2B5EF4-FFF2-40B4-BE49-F238E27FC236}">
                <a16:creationId xmlns:a16="http://schemas.microsoft.com/office/drawing/2014/main" id="{217A0CCF-2591-6D29-FE95-A8EF6059F5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87217" y="364231"/>
            <a:ext cx="742949" cy="612775"/>
          </a:xfrm>
          <a:prstGeom prst="rect">
            <a:avLst/>
          </a:prstGeom>
        </p:spPr>
      </p:pic>
    </p:spTree>
    <p:extLst>
      <p:ext uri="{BB962C8B-B14F-4D97-AF65-F5344CB8AC3E}">
        <p14:creationId xmlns:p14="http://schemas.microsoft.com/office/powerpoint/2010/main" val="1027795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20001-7648-50AD-0811-2E9BF02153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221541D-5113-2F59-06B2-C5AC3CCB8ACE}"/>
              </a:ext>
            </a:extLst>
          </p:cNvPr>
          <p:cNvSpPr>
            <a:spLocks noGrp="1"/>
          </p:cNvSpPr>
          <p:nvPr>
            <p:ph type="title"/>
          </p:nvPr>
        </p:nvSpPr>
        <p:spPr/>
        <p:txBody>
          <a:bodyPr>
            <a:normAutofit/>
          </a:bodyPr>
          <a:lstStyle/>
          <a:p>
            <a:pPr algn="ctr"/>
            <a:r>
              <a:rPr lang="en-US" dirty="0"/>
              <a:t>Introduction</a:t>
            </a:r>
          </a:p>
        </p:txBody>
      </p:sp>
      <p:sp>
        <p:nvSpPr>
          <p:cNvPr id="2" name="Content Placeholder 1">
            <a:extLst>
              <a:ext uri="{FF2B5EF4-FFF2-40B4-BE49-F238E27FC236}">
                <a16:creationId xmlns:a16="http://schemas.microsoft.com/office/drawing/2014/main" id="{6A26C5DA-E03F-C7F3-E739-4F0E4F2A4130}"/>
              </a:ext>
            </a:extLst>
          </p:cNvPr>
          <p:cNvSpPr>
            <a:spLocks noGrp="1"/>
          </p:cNvSpPr>
          <p:nvPr>
            <p:ph idx="1"/>
          </p:nvPr>
        </p:nvSpPr>
        <p:spPr>
          <a:xfrm>
            <a:off x="678884" y="1216441"/>
            <a:ext cx="10834234" cy="4856700"/>
          </a:xfrm>
        </p:spPr>
        <p:txBody>
          <a:bodyPr lIns="0" tIns="0" rIns="0" bIns="0" numCol="1">
            <a:normAutofit/>
          </a:bodyPr>
          <a:lstStyle/>
          <a:p>
            <a:pPr marL="0" indent="0">
              <a:lnSpc>
                <a:spcPct val="150000"/>
              </a:lnSpc>
              <a:buNone/>
              <a:defRPr sz="2200" b="1">
                <a:solidFill>
                  <a:srgbClr val="374151"/>
                </a:solidFill>
                <a:latin typeface="Nunito"/>
                <a:ea typeface="Nunito"/>
                <a:cs typeface="Nunito"/>
                <a:sym typeface="Nunito"/>
              </a:defRPr>
            </a:pPr>
            <a:r>
              <a:rPr lang="en-IN" sz="2200" dirty="0">
                <a:latin typeface="+mn-lt"/>
              </a:rPr>
              <a:t>   </a:t>
            </a:r>
            <a:r>
              <a:rPr lang="en-US" dirty="0">
                <a:latin typeface="+mn-lt"/>
              </a:rPr>
              <a:t>Brief Overview of the Session:</a:t>
            </a:r>
          </a:p>
          <a:p>
            <a:pPr marL="800100" lvl="1" indent="-342900">
              <a:lnSpc>
                <a:spcPct val="150000"/>
              </a:lnSpc>
              <a:buSzPct val="100000"/>
              <a:buFont typeface="Arial"/>
              <a:buChar char="•"/>
              <a:defRPr sz="2200">
                <a:solidFill>
                  <a:srgbClr val="374151"/>
                </a:solidFill>
                <a:latin typeface="Nunito"/>
                <a:ea typeface="Nunito"/>
                <a:cs typeface="Nunito"/>
                <a:sym typeface="Nunito"/>
              </a:defRPr>
            </a:pPr>
            <a:r>
              <a:rPr lang="en-US" dirty="0">
                <a:latin typeface="+mn-lt"/>
              </a:rPr>
              <a:t>This session is an immersive journey into an end-to-end data science project.</a:t>
            </a:r>
          </a:p>
          <a:p>
            <a:pPr marL="800100" lvl="1" indent="-342900">
              <a:lnSpc>
                <a:spcPct val="150000"/>
              </a:lnSpc>
              <a:buSzPct val="100000"/>
              <a:buFont typeface="Arial"/>
              <a:buChar char="•"/>
              <a:defRPr sz="2200">
                <a:solidFill>
                  <a:srgbClr val="374151"/>
                </a:solidFill>
                <a:latin typeface="Nunito"/>
                <a:ea typeface="Nunito"/>
                <a:cs typeface="Nunito"/>
                <a:sym typeface="Nunito"/>
              </a:defRPr>
            </a:pPr>
            <a:r>
              <a:rPr lang="en-US" dirty="0">
                <a:latin typeface="+mn-lt"/>
              </a:rPr>
              <a:t>We will explore the entire data science workflow from data collection to model deployment.</a:t>
            </a:r>
          </a:p>
          <a:p>
            <a:pPr marL="0" indent="0">
              <a:lnSpc>
                <a:spcPct val="150000"/>
              </a:lnSpc>
              <a:buNone/>
              <a:defRPr sz="2200" b="1">
                <a:solidFill>
                  <a:srgbClr val="374151"/>
                </a:solidFill>
                <a:latin typeface="Nunito"/>
                <a:ea typeface="Nunito"/>
                <a:cs typeface="Nunito"/>
                <a:sym typeface="Nunito"/>
              </a:defRPr>
            </a:pPr>
            <a:r>
              <a:rPr lang="en-US" dirty="0">
                <a:latin typeface="+mn-lt"/>
              </a:rPr>
              <a:t>   Importance of End-to-End Data Science:</a:t>
            </a:r>
          </a:p>
          <a:p>
            <a:pPr marL="800100" lvl="1" indent="-342900">
              <a:lnSpc>
                <a:spcPct val="150000"/>
              </a:lnSpc>
              <a:buSzPct val="100000"/>
              <a:buFont typeface="Arial"/>
              <a:buChar char="•"/>
              <a:defRPr sz="2200">
                <a:solidFill>
                  <a:srgbClr val="374151"/>
                </a:solidFill>
                <a:latin typeface="Nunito"/>
                <a:ea typeface="Nunito"/>
                <a:cs typeface="Nunito"/>
                <a:sym typeface="Nunito"/>
              </a:defRPr>
            </a:pPr>
            <a:r>
              <a:rPr lang="en-US" dirty="0">
                <a:latin typeface="+mn-lt"/>
              </a:rPr>
              <a:t>Understanding the complete data science process is essential for real-world applications.</a:t>
            </a:r>
          </a:p>
          <a:p>
            <a:pPr marL="800100" lvl="1" indent="-342900">
              <a:lnSpc>
                <a:spcPct val="150000"/>
              </a:lnSpc>
              <a:buSzPct val="100000"/>
              <a:buFont typeface="Arial"/>
              <a:buChar char="•"/>
              <a:defRPr sz="2200">
                <a:solidFill>
                  <a:srgbClr val="374151"/>
                </a:solidFill>
                <a:latin typeface="Nunito"/>
                <a:ea typeface="Nunito"/>
                <a:cs typeface="Nunito"/>
                <a:sym typeface="Nunito"/>
              </a:defRPr>
            </a:pPr>
            <a:r>
              <a:rPr lang="en-US" dirty="0">
                <a:latin typeface="+mn-lt"/>
              </a:rPr>
              <a:t>It mimics the way data science projects are conducted in industry, from raw data to actionable insights.</a:t>
            </a:r>
          </a:p>
          <a:p>
            <a:pPr marL="0" indent="0">
              <a:buNone/>
            </a:pPr>
            <a:endParaRPr lang="en-IN" sz="2200" dirty="0">
              <a:latin typeface="+mn-lt"/>
            </a:endParaRPr>
          </a:p>
        </p:txBody>
      </p:sp>
    </p:spTree>
    <p:extLst>
      <p:ext uri="{BB962C8B-B14F-4D97-AF65-F5344CB8AC3E}">
        <p14:creationId xmlns:p14="http://schemas.microsoft.com/office/powerpoint/2010/main" val="11075122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EAD6A-92FE-4464-322F-581120D6E2DB}"/>
              </a:ext>
            </a:extLst>
          </p:cNvPr>
          <p:cNvSpPr>
            <a:spLocks noGrp="1"/>
          </p:cNvSpPr>
          <p:nvPr>
            <p:ph type="title"/>
          </p:nvPr>
        </p:nvSpPr>
        <p:spPr/>
        <p:txBody>
          <a:bodyPr>
            <a:noAutofit/>
          </a:bodyPr>
          <a:lstStyle/>
          <a:p>
            <a:pPr algn="ctr"/>
            <a:r>
              <a:rPr lang="en-IN" dirty="0"/>
              <a:t>Model Deployment</a:t>
            </a:r>
            <a:br>
              <a:rPr lang="en-IN" dirty="0"/>
            </a:br>
            <a:br>
              <a:rPr lang="en-IN" dirty="0"/>
            </a:br>
            <a:endParaRPr lang="en-IN" dirty="0"/>
          </a:p>
        </p:txBody>
      </p:sp>
      <p:sp>
        <p:nvSpPr>
          <p:cNvPr id="3" name="Text Placeholder 2">
            <a:extLst>
              <a:ext uri="{FF2B5EF4-FFF2-40B4-BE49-F238E27FC236}">
                <a16:creationId xmlns:a16="http://schemas.microsoft.com/office/drawing/2014/main" id="{316436FF-2FDD-00E5-884E-0FEEF59D4B6C}"/>
              </a:ext>
            </a:extLst>
          </p:cNvPr>
          <p:cNvSpPr>
            <a:spLocks noGrp="1"/>
          </p:cNvSpPr>
          <p:nvPr>
            <p:ph type="body" idx="1"/>
          </p:nvPr>
        </p:nvSpPr>
        <p:spPr>
          <a:xfrm>
            <a:off x="678881" y="914400"/>
            <a:ext cx="5318693" cy="904461"/>
          </a:xfrm>
        </p:spPr>
        <p:txBody>
          <a:bodyPr>
            <a:normAutofit/>
          </a:bodyPr>
          <a:lstStyle/>
          <a:p>
            <a:r>
              <a:rPr lang="en-US" sz="2200" b="0" dirty="0">
                <a:latin typeface="+mn-lt"/>
              </a:rPr>
              <a:t>Insurance Customer Response ML Model file – </a:t>
            </a:r>
            <a:r>
              <a:rPr lang="en-US" sz="2200" b="0" dirty="0" err="1">
                <a:latin typeface="+mn-lt"/>
              </a:rPr>
              <a:t>porject_main_sm</a:t>
            </a:r>
            <a:endParaRPr lang="en-US" sz="2200" b="0" dirty="0">
              <a:latin typeface="+mn-lt"/>
            </a:endParaRPr>
          </a:p>
        </p:txBody>
      </p:sp>
      <p:pic>
        <p:nvPicPr>
          <p:cNvPr id="8" name="Content Placeholder 7">
            <a:extLst>
              <a:ext uri="{FF2B5EF4-FFF2-40B4-BE49-F238E27FC236}">
                <a16:creationId xmlns:a16="http://schemas.microsoft.com/office/drawing/2014/main" id="{9AAADC97-26ED-7D63-F7AF-5862BD349E6B}"/>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78881" y="1818861"/>
            <a:ext cx="4817458" cy="4850296"/>
          </a:xfrm>
        </p:spPr>
      </p:pic>
      <p:sp>
        <p:nvSpPr>
          <p:cNvPr id="5" name="Text Placeholder 4">
            <a:extLst>
              <a:ext uri="{FF2B5EF4-FFF2-40B4-BE49-F238E27FC236}">
                <a16:creationId xmlns:a16="http://schemas.microsoft.com/office/drawing/2014/main" id="{45BDEB6E-000E-0953-D87B-874686A82886}"/>
              </a:ext>
            </a:extLst>
          </p:cNvPr>
          <p:cNvSpPr>
            <a:spLocks noGrp="1"/>
          </p:cNvSpPr>
          <p:nvPr>
            <p:ph type="body" sz="quarter" idx="3"/>
          </p:nvPr>
        </p:nvSpPr>
        <p:spPr>
          <a:xfrm>
            <a:off x="6172202" y="914400"/>
            <a:ext cx="5340914" cy="904461"/>
          </a:xfrm>
        </p:spPr>
        <p:txBody>
          <a:bodyPr>
            <a:normAutofit/>
          </a:bodyPr>
          <a:lstStyle/>
          <a:p>
            <a:endParaRPr lang="en-US" sz="2200" dirty="0">
              <a:latin typeface="+mn-lt"/>
            </a:endParaRPr>
          </a:p>
          <a:p>
            <a:r>
              <a:rPr lang="en-US" sz="2200" b="0" dirty="0" err="1">
                <a:latin typeface="+mn-lt"/>
              </a:rPr>
              <a:t>Streamlit</a:t>
            </a:r>
            <a:r>
              <a:rPr lang="en-US" sz="2200" b="0" dirty="0">
                <a:latin typeface="+mn-lt"/>
              </a:rPr>
              <a:t> Web App file – </a:t>
            </a:r>
            <a:r>
              <a:rPr lang="en-US" sz="2200" b="0" dirty="0" err="1">
                <a:latin typeface="+mn-lt"/>
              </a:rPr>
              <a:t>project_app_sm</a:t>
            </a:r>
            <a:endParaRPr lang="en-US" sz="2200" b="0" dirty="0">
              <a:latin typeface="+mn-lt"/>
            </a:endParaRPr>
          </a:p>
          <a:p>
            <a:endParaRPr lang="en-IN" sz="2200" dirty="0">
              <a:latin typeface="+mn-lt"/>
            </a:endParaRPr>
          </a:p>
        </p:txBody>
      </p:sp>
      <p:pic>
        <p:nvPicPr>
          <p:cNvPr id="6" name="Picture 5">
            <a:extLst>
              <a:ext uri="{FF2B5EF4-FFF2-40B4-BE49-F238E27FC236}">
                <a16:creationId xmlns:a16="http://schemas.microsoft.com/office/drawing/2014/main" id="{C51D0847-C79D-0111-AF7C-048342C867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70374" y="1818861"/>
            <a:ext cx="5042742" cy="4887775"/>
          </a:xfrm>
          <a:prstGeom prst="rect">
            <a:avLst/>
          </a:prstGeom>
        </p:spPr>
      </p:pic>
      <p:cxnSp>
        <p:nvCxnSpPr>
          <p:cNvPr id="7" name="Straight Connector 6">
            <a:extLst>
              <a:ext uri="{FF2B5EF4-FFF2-40B4-BE49-F238E27FC236}">
                <a16:creationId xmlns:a16="http://schemas.microsoft.com/office/drawing/2014/main" id="{23BA8043-7E19-3D1B-537D-8278391BF9DA}"/>
              </a:ext>
            </a:extLst>
          </p:cNvPr>
          <p:cNvCxnSpPr/>
          <p:nvPr/>
        </p:nvCxnSpPr>
        <p:spPr>
          <a:xfrm>
            <a:off x="5997574" y="983974"/>
            <a:ext cx="0" cy="5615609"/>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30508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4EE186-DCBB-E9A0-8E5F-9D50FE2DF22E}"/>
              </a:ext>
            </a:extLst>
          </p:cNvPr>
          <p:cNvSpPr>
            <a:spLocks noGrp="1"/>
          </p:cNvSpPr>
          <p:nvPr>
            <p:ph idx="1"/>
          </p:nvPr>
        </p:nvSpPr>
        <p:spPr>
          <a:xfrm>
            <a:off x="678884" y="556591"/>
            <a:ext cx="10834234" cy="5516550"/>
          </a:xfrm>
        </p:spPr>
        <p:txBody>
          <a:bodyPr/>
          <a:lstStyle/>
          <a:p>
            <a:r>
              <a:rPr lang="en-US" dirty="0" err="1"/>
              <a:t>Streamlit</a:t>
            </a:r>
            <a:r>
              <a:rPr lang="en-US" dirty="0"/>
              <a:t> web app for Insurance Customer Response Prediction App </a:t>
            </a:r>
          </a:p>
          <a:p>
            <a:endParaRPr lang="en-IN" dirty="0"/>
          </a:p>
        </p:txBody>
      </p:sp>
      <p:pic>
        <p:nvPicPr>
          <p:cNvPr id="9" name="Picture 8">
            <a:extLst>
              <a:ext uri="{FF2B5EF4-FFF2-40B4-BE49-F238E27FC236}">
                <a16:creationId xmlns:a16="http://schemas.microsoft.com/office/drawing/2014/main" id="{A32CCAD0-D52C-5B4D-A548-A36E221E7A7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29" y="1724789"/>
            <a:ext cx="5814393" cy="4348352"/>
          </a:xfrm>
          <a:prstGeom prst="rect">
            <a:avLst/>
          </a:prstGeom>
        </p:spPr>
      </p:pic>
      <p:pic>
        <p:nvPicPr>
          <p:cNvPr id="11" name="Picture 10">
            <a:extLst>
              <a:ext uri="{FF2B5EF4-FFF2-40B4-BE49-F238E27FC236}">
                <a16:creationId xmlns:a16="http://schemas.microsoft.com/office/drawing/2014/main" id="{48085EA7-D21B-BCC9-256C-616F80D61E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0782" y="1724789"/>
            <a:ext cx="6261218" cy="4348352"/>
          </a:xfrm>
          <a:prstGeom prst="rect">
            <a:avLst/>
          </a:prstGeom>
        </p:spPr>
      </p:pic>
      <p:pic>
        <p:nvPicPr>
          <p:cNvPr id="6" name="Picture 5">
            <a:extLst>
              <a:ext uri="{FF2B5EF4-FFF2-40B4-BE49-F238E27FC236}">
                <a16:creationId xmlns:a16="http://schemas.microsoft.com/office/drawing/2014/main" id="{8990078C-BAEC-6C56-879F-C7C20B1E01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85291"/>
            <a:ext cx="924339" cy="955399"/>
          </a:xfrm>
          <a:prstGeom prst="rect">
            <a:avLst/>
          </a:prstGeom>
        </p:spPr>
      </p:pic>
    </p:spTree>
    <p:extLst>
      <p:ext uri="{BB962C8B-B14F-4D97-AF65-F5344CB8AC3E}">
        <p14:creationId xmlns:p14="http://schemas.microsoft.com/office/powerpoint/2010/main" val="38501909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12EFE-19D7-4E27-98C7-C88D214ADA7E}"/>
              </a:ext>
            </a:extLst>
          </p:cNvPr>
          <p:cNvSpPr>
            <a:spLocks noGrp="1"/>
          </p:cNvSpPr>
          <p:nvPr>
            <p:ph type="title"/>
          </p:nvPr>
        </p:nvSpPr>
        <p:spPr>
          <a:xfrm>
            <a:off x="678884" y="1"/>
            <a:ext cx="10834234" cy="826266"/>
          </a:xfrm>
        </p:spPr>
        <p:txBody>
          <a:bodyPr/>
          <a:lstStyle/>
          <a:p>
            <a:pPr algn="ctr"/>
            <a:r>
              <a:rPr lang="en-IN" dirty="0"/>
              <a:t>Dashboard</a:t>
            </a:r>
          </a:p>
        </p:txBody>
      </p:sp>
      <p:pic>
        <p:nvPicPr>
          <p:cNvPr id="5" name="Content Placeholder 4">
            <a:extLst>
              <a:ext uri="{FF2B5EF4-FFF2-40B4-BE49-F238E27FC236}">
                <a16:creationId xmlns:a16="http://schemas.microsoft.com/office/drawing/2014/main" id="{83F8B2FF-0C82-2598-1311-80BB01CC4F1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0414" y="1216441"/>
            <a:ext cx="11561379" cy="4815293"/>
          </a:xfrm>
        </p:spPr>
      </p:pic>
    </p:spTree>
    <p:extLst>
      <p:ext uri="{BB962C8B-B14F-4D97-AF65-F5344CB8AC3E}">
        <p14:creationId xmlns:p14="http://schemas.microsoft.com/office/powerpoint/2010/main" val="339293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E2D973-85CD-37FE-585E-669C5B909AAD}"/>
              </a:ext>
            </a:extLst>
          </p:cNvPr>
          <p:cNvSpPr>
            <a:spLocks noGrp="1"/>
          </p:cNvSpPr>
          <p:nvPr>
            <p:ph type="title"/>
          </p:nvPr>
        </p:nvSpPr>
        <p:spPr/>
        <p:txBody>
          <a:bodyPr/>
          <a:lstStyle/>
          <a:p>
            <a:pPr algn="ctr"/>
            <a:r>
              <a:rPr lang="en-IN" dirty="0"/>
              <a:t>Conclusion</a:t>
            </a:r>
          </a:p>
        </p:txBody>
      </p:sp>
      <p:sp>
        <p:nvSpPr>
          <p:cNvPr id="3" name="Content Placeholder 2">
            <a:extLst>
              <a:ext uri="{FF2B5EF4-FFF2-40B4-BE49-F238E27FC236}">
                <a16:creationId xmlns:a16="http://schemas.microsoft.com/office/drawing/2014/main" id="{F95FD2E6-F06E-9B3B-9CDF-64ADF73E7185}"/>
              </a:ext>
            </a:extLst>
          </p:cNvPr>
          <p:cNvSpPr>
            <a:spLocks noGrp="1"/>
          </p:cNvSpPr>
          <p:nvPr>
            <p:ph idx="1"/>
          </p:nvPr>
        </p:nvSpPr>
        <p:spPr/>
        <p:txBody>
          <a:bodyPr>
            <a:normAutofit/>
          </a:bodyPr>
          <a:lstStyle/>
          <a:p>
            <a:r>
              <a:rPr lang="en-US" sz="2200" dirty="0"/>
              <a:t>This project aims to revolutionize customer engagement and sales efficiency within the insurance industry. By harnessing the power of machine learning, we will develop a predictive model that accurately forecasts customer responses to insurance policy offers. This model will empower the organization with valuable customer insights, enabling the optimization of sales channels and the implementation of highly targeted marketing strategies. Ultimately, this project will drive increased conversion rates and improve the overall efficiency and profitability of the policy sales process.</a:t>
            </a:r>
          </a:p>
          <a:p>
            <a:pPr marL="0" indent="0">
              <a:buNone/>
            </a:pPr>
            <a:r>
              <a:rPr lang="en-US" sz="2200" b="1" dirty="0"/>
              <a:t>Key takeaways:</a:t>
            </a:r>
            <a:endParaRPr lang="en-US" sz="2200" dirty="0"/>
          </a:p>
          <a:p>
            <a:pPr>
              <a:buFont typeface="Arial" panose="020B0604020202020204" pitchFamily="34" charset="0"/>
              <a:buChar char="•"/>
            </a:pPr>
            <a:r>
              <a:rPr lang="en-US" sz="2200" dirty="0"/>
              <a:t>This project leverages machine learning for predictive modeling.</a:t>
            </a:r>
          </a:p>
          <a:p>
            <a:pPr>
              <a:buFont typeface="Arial" panose="020B0604020202020204" pitchFamily="34" charset="0"/>
              <a:buChar char="•"/>
            </a:pPr>
            <a:r>
              <a:rPr lang="en-US" sz="2200" dirty="0"/>
              <a:t>The goal is to improve customer understanding and optimize sales strategies.</a:t>
            </a:r>
          </a:p>
          <a:p>
            <a:pPr>
              <a:buFont typeface="Arial" panose="020B0604020202020204" pitchFamily="34" charset="0"/>
              <a:buChar char="•"/>
            </a:pPr>
            <a:r>
              <a:rPr lang="en-US" sz="2200" dirty="0"/>
              <a:t>Expected outcomes include improved targeting, channel optimization, and higher conversion rates.</a:t>
            </a:r>
          </a:p>
          <a:p>
            <a:endParaRPr lang="en-IN" sz="2200" dirty="0"/>
          </a:p>
        </p:txBody>
      </p:sp>
    </p:spTree>
    <p:extLst>
      <p:ext uri="{BB962C8B-B14F-4D97-AF65-F5344CB8AC3E}">
        <p14:creationId xmlns:p14="http://schemas.microsoft.com/office/powerpoint/2010/main" val="18291519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1DBBFEC-17D0-1D96-6CDC-0E5B94EF077B}"/>
              </a:ext>
            </a:extLst>
          </p:cNvPr>
          <p:cNvSpPr/>
          <p:nvPr/>
        </p:nvSpPr>
        <p:spPr>
          <a:xfrm>
            <a:off x="0" y="2091872"/>
            <a:ext cx="12192000" cy="17653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600" b="1" dirty="0">
                <a:latin typeface="Calibri" panose="020F0502020204030204" pitchFamily="34" charset="0"/>
              </a:rPr>
              <a:t>Thank You!</a:t>
            </a:r>
            <a:endParaRPr lang="en-IN" sz="6600" b="1" dirty="0">
              <a:latin typeface="Calibri" panose="020F0502020204030204" pitchFamily="34" charset="0"/>
            </a:endParaRPr>
          </a:p>
        </p:txBody>
      </p:sp>
    </p:spTree>
    <p:extLst>
      <p:ext uri="{BB962C8B-B14F-4D97-AF65-F5344CB8AC3E}">
        <p14:creationId xmlns:p14="http://schemas.microsoft.com/office/powerpoint/2010/main" val="2438371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CC4800B-6D10-A2DF-F71A-02E47A8D8E8E}"/>
              </a:ext>
            </a:extLst>
          </p:cNvPr>
          <p:cNvSpPr>
            <a:spLocks noGrp="1"/>
          </p:cNvSpPr>
          <p:nvPr>
            <p:ph type="body" idx="1"/>
          </p:nvPr>
        </p:nvSpPr>
        <p:spPr>
          <a:xfrm>
            <a:off x="678883" y="4340773"/>
            <a:ext cx="10834234" cy="1513376"/>
          </a:xfrm>
        </p:spPr>
        <p:txBody>
          <a:bodyPr>
            <a:normAutofit fontScale="70000" lnSpcReduction="20000"/>
          </a:bodyPr>
          <a:lstStyle/>
          <a:p>
            <a:r>
              <a:rPr lang="en-US" b="1" dirty="0">
                <a:solidFill>
                  <a:schemeClr val="bg2">
                    <a:lumMod val="10000"/>
                  </a:schemeClr>
                </a:solidFill>
              </a:rPr>
              <a:t>Goal</a:t>
            </a:r>
            <a:r>
              <a:rPr lang="en-US" dirty="0">
                <a:solidFill>
                  <a:schemeClr val="bg2">
                    <a:lumMod val="10000"/>
                  </a:schemeClr>
                </a:solidFill>
              </a:rPr>
              <a:t>: Turn business problems into actionable solutions for value creation.</a:t>
            </a:r>
          </a:p>
          <a:p>
            <a:r>
              <a:rPr lang="en-US" b="1" dirty="0">
                <a:solidFill>
                  <a:schemeClr val="bg2">
                    <a:lumMod val="10000"/>
                  </a:schemeClr>
                </a:solidFill>
                <a:sym typeface="Wingdings" panose="05000000000000000000" pitchFamily="2" charset="2"/>
              </a:rPr>
              <a:t> </a:t>
            </a:r>
            <a:r>
              <a:rPr lang="en-US" b="1" dirty="0">
                <a:solidFill>
                  <a:schemeClr val="bg2">
                    <a:lumMod val="10000"/>
                  </a:schemeClr>
                </a:solidFill>
              </a:rPr>
              <a:t>Data Science Workflow</a:t>
            </a:r>
            <a:r>
              <a:rPr lang="en-US" dirty="0">
                <a:solidFill>
                  <a:schemeClr val="bg2">
                    <a:lumMod val="10000"/>
                  </a:schemeClr>
                </a:solidFill>
              </a:rPr>
              <a:t>:</a:t>
            </a:r>
          </a:p>
          <a:p>
            <a:pPr>
              <a:buFont typeface="+mj-lt"/>
              <a:buAutoNum type="arabicPeriod"/>
            </a:pPr>
            <a:r>
              <a:rPr lang="en-US" dirty="0">
                <a:solidFill>
                  <a:schemeClr val="bg2">
                    <a:lumMod val="10000"/>
                  </a:schemeClr>
                </a:solidFill>
              </a:rPr>
              <a:t>Preparation: Collect and clean data.</a:t>
            </a:r>
          </a:p>
          <a:p>
            <a:pPr>
              <a:buFont typeface="+mj-lt"/>
              <a:buAutoNum type="arabicPeriod"/>
            </a:pPr>
            <a:r>
              <a:rPr lang="en-US" dirty="0">
                <a:solidFill>
                  <a:schemeClr val="bg2">
                    <a:lumMod val="10000"/>
                  </a:schemeClr>
                </a:solidFill>
              </a:rPr>
              <a:t>Experimentation: Analyze, model, and validate.</a:t>
            </a:r>
          </a:p>
          <a:p>
            <a:pPr>
              <a:buFont typeface="+mj-lt"/>
              <a:buAutoNum type="arabicPeriod"/>
            </a:pPr>
            <a:r>
              <a:rPr lang="en-US" dirty="0">
                <a:solidFill>
                  <a:schemeClr val="bg2">
                    <a:lumMod val="10000"/>
                  </a:schemeClr>
                </a:solidFill>
              </a:rPr>
              <a:t>Distribution: Report insights and deploy solutions</a:t>
            </a:r>
            <a:r>
              <a:rPr lang="en-US" dirty="0"/>
              <a:t>.</a:t>
            </a:r>
          </a:p>
          <a:p>
            <a:endParaRPr lang="en-IN" dirty="0"/>
          </a:p>
        </p:txBody>
      </p:sp>
      <p:pic>
        <p:nvPicPr>
          <p:cNvPr id="4" name="Picture 2" descr="Picture 2">
            <a:extLst>
              <a:ext uri="{FF2B5EF4-FFF2-40B4-BE49-F238E27FC236}">
                <a16:creationId xmlns:a16="http://schemas.microsoft.com/office/drawing/2014/main" id="{4E84ECBB-312A-7379-F18B-F2DE32DC4E03}"/>
              </a:ext>
            </a:extLst>
          </p:cNvPr>
          <p:cNvPicPr>
            <a:picLocks noChangeAspect="1"/>
          </p:cNvPicPr>
          <p:nvPr/>
        </p:nvPicPr>
        <p:blipFill>
          <a:blip r:embed="rId2"/>
          <a:srcRect b="11111"/>
          <a:stretch>
            <a:fillRect/>
          </a:stretch>
        </p:blipFill>
        <p:spPr>
          <a:xfrm>
            <a:off x="238998" y="1"/>
            <a:ext cx="11813625" cy="4340772"/>
          </a:xfrm>
          <a:prstGeom prst="rect">
            <a:avLst/>
          </a:prstGeom>
          <a:ln w="12700">
            <a:miter lim="400000"/>
          </a:ln>
        </p:spPr>
      </p:pic>
    </p:spTree>
    <p:extLst>
      <p:ext uri="{BB962C8B-B14F-4D97-AF65-F5344CB8AC3E}">
        <p14:creationId xmlns:p14="http://schemas.microsoft.com/office/powerpoint/2010/main" val="2266061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BD8C662-EB60-2824-21A6-6DF9B3663517}"/>
              </a:ext>
            </a:extLst>
          </p:cNvPr>
          <p:cNvSpPr>
            <a:spLocks noGrp="1" noChangeArrowheads="1"/>
          </p:cNvSpPr>
          <p:nvPr>
            <p:ph idx="1"/>
          </p:nvPr>
        </p:nvSpPr>
        <p:spPr bwMode="auto">
          <a:xfrm>
            <a:off x="265813" y="1042713"/>
            <a:ext cx="5830187"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rPr>
              <a:t>In the rapidly evolving insurance industry, understanding and predicting customer behavior is key to staying competitive and maximizing policy sales. This project focuses on leveraging machine learning techniques to accurately predict customer responses to insurance policy offers. By analyzing customer characteristics and policy details, the model aims to provide actionable insights for targeted marketing strategies, efficient resource allocation, and personalized offerings.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chemeClr val="tx1"/>
                </a:solidFill>
                <a:effectLst/>
                <a:latin typeface="+mn-lt"/>
              </a:rPr>
              <a:t>Through this initiative, the project seeks to enhance the sales process by optimizing sales channels and improving conversion rates. By combining data exploration, advanced analytics, and visualization techniques, the project delivers a robust machine learning solution that aids decision-making and streamlines the customer acquisition process in the insurance sector.</a:t>
            </a:r>
          </a:p>
        </p:txBody>
      </p:sp>
      <p:sp>
        <p:nvSpPr>
          <p:cNvPr id="3" name="Title 2">
            <a:extLst>
              <a:ext uri="{FF2B5EF4-FFF2-40B4-BE49-F238E27FC236}">
                <a16:creationId xmlns:a16="http://schemas.microsoft.com/office/drawing/2014/main" id="{9EF72FE8-0586-3D8B-5653-C26784CD2FDC}"/>
              </a:ext>
            </a:extLst>
          </p:cNvPr>
          <p:cNvSpPr>
            <a:spLocks noGrp="1" noChangeArrowheads="1"/>
          </p:cNvSpPr>
          <p:nvPr>
            <p:ph type="title"/>
          </p:nvPr>
        </p:nvSpPr>
        <p:spPr bwMode="auto">
          <a:xfrm>
            <a:off x="147145" y="125223"/>
            <a:ext cx="5948855"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dirty="0"/>
              <a:t> Insurance Customer Response  Prediction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t> </a:t>
            </a:r>
          </a:p>
        </p:txBody>
      </p:sp>
      <p:pic>
        <p:nvPicPr>
          <p:cNvPr id="7" name="Picture 6">
            <a:extLst>
              <a:ext uri="{FF2B5EF4-FFF2-40B4-BE49-F238E27FC236}">
                <a16:creationId xmlns:a16="http://schemas.microsoft.com/office/drawing/2014/main" id="{9395FFB8-822F-1365-74DD-54EDF5E19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7488" y="0"/>
            <a:ext cx="5004512" cy="6858000"/>
          </a:xfrm>
          <a:prstGeom prst="rect">
            <a:avLst/>
          </a:prstGeom>
        </p:spPr>
      </p:pic>
    </p:spTree>
    <p:extLst>
      <p:ext uri="{BB962C8B-B14F-4D97-AF65-F5344CB8AC3E}">
        <p14:creationId xmlns:p14="http://schemas.microsoft.com/office/powerpoint/2010/main" val="13444202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7D04C-C639-6FC6-00B3-D980C8D25696}"/>
            </a:ext>
          </a:extLst>
        </p:cNvPr>
        <p:cNvGrpSpPr/>
        <p:nvPr/>
      </p:nvGrpSpPr>
      <p:grpSpPr>
        <a:xfrm>
          <a:off x="0" y="0"/>
          <a:ext cx="0" cy="0"/>
          <a:chOff x="0" y="0"/>
          <a:chExt cx="0" cy="0"/>
        </a:xfrm>
      </p:grpSpPr>
      <p:sp>
        <p:nvSpPr>
          <p:cNvPr id="3" name="Rectangle 1">
            <a:extLst>
              <a:ext uri="{FF2B5EF4-FFF2-40B4-BE49-F238E27FC236}">
                <a16:creationId xmlns:a16="http://schemas.microsoft.com/office/drawing/2014/main" id="{929E4F5A-2C0A-B33F-6976-CCBF6D1019EB}"/>
              </a:ext>
            </a:extLst>
          </p:cNvPr>
          <p:cNvSpPr>
            <a:spLocks noGrp="1" noChangeArrowheads="1"/>
          </p:cNvSpPr>
          <p:nvPr>
            <p:ph idx="1"/>
          </p:nvPr>
        </p:nvSpPr>
        <p:spPr bwMode="auto">
          <a:xfrm>
            <a:off x="782298" y="1351508"/>
            <a:ext cx="1062740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mn-lt"/>
              </a:rPr>
              <a:t>Objective for the Project: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i="0" u="none" strike="noStrike" cap="none" normalizeH="0" baseline="0" dirty="0">
                <a:ln>
                  <a:noFill/>
                </a:ln>
                <a:solidFill>
                  <a:schemeClr val="tx1"/>
                </a:solidFill>
                <a:effectLst/>
                <a:latin typeface="+mn-lt"/>
              </a:rPr>
              <a:t>The objective of this project is to develop a machine learning model that accurately predicts customer responses to insurance policy offers. This will enable:</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i="0" u="none" strike="noStrike" cap="none" normalizeH="0" baseline="0" dirty="0">
                <a:ln>
                  <a:noFill/>
                </a:ln>
                <a:solidFill>
                  <a:schemeClr val="tx1"/>
                </a:solidFill>
                <a:effectLst/>
                <a:latin typeface="+mn-lt"/>
              </a:rPr>
              <a:t>Enhanced Targeted Marketing: Identify key factors influencing customer decisions and tailor marketing strategies effectively.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i="0" u="none" strike="noStrike" cap="none" normalizeH="0" baseline="0" dirty="0">
                <a:ln>
                  <a:noFill/>
                </a:ln>
                <a:solidFill>
                  <a:schemeClr val="tx1"/>
                </a:solidFill>
                <a:effectLst/>
                <a:latin typeface="+mn-lt"/>
              </a:rPr>
              <a:t>Optimized Sales Channels: Analyze customer behavior to improve resource allocation across sales channels.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200" i="0" u="none" strike="noStrike" cap="none" normalizeH="0" baseline="0" dirty="0">
                <a:ln>
                  <a:noFill/>
                </a:ln>
                <a:solidFill>
                  <a:schemeClr val="tx1"/>
                </a:solidFill>
                <a:effectLst/>
                <a:latin typeface="+mn-lt"/>
              </a:rPr>
              <a:t>Increased Efficiency: Facilitate personalized policy offers, resulting in higher conversion rates and better customer engagement.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200" i="0" u="none" strike="noStrike" cap="none" normalizeH="0" baseline="0" dirty="0">
                <a:ln>
                  <a:noFill/>
                </a:ln>
                <a:solidFill>
                  <a:schemeClr val="tx1"/>
                </a:solidFill>
                <a:effectLst/>
                <a:latin typeface="+mn-lt"/>
              </a:rPr>
              <a:t>Data-Driven Decision Making: Leverage insights from customer and policy data to streamline the insurance sales process</a:t>
            </a:r>
            <a:r>
              <a:rPr kumimoji="0" lang="en-US" altLang="en-US" sz="2200" b="0" i="0" u="none" strike="noStrike" cap="none" normalizeH="0" baseline="0" dirty="0">
                <a:ln>
                  <a:noFill/>
                </a:ln>
                <a:solidFill>
                  <a:schemeClr val="tx1"/>
                </a:solidFill>
                <a:effectLst/>
                <a:latin typeface="+mn-l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1143515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EE8CC-7981-EAC7-C7D5-71845B26C4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7808B09-D3C8-6976-0642-2BAB5875DE54}"/>
              </a:ext>
            </a:extLst>
          </p:cNvPr>
          <p:cNvSpPr>
            <a:spLocks noGrp="1"/>
          </p:cNvSpPr>
          <p:nvPr>
            <p:ph type="title"/>
          </p:nvPr>
        </p:nvSpPr>
        <p:spPr/>
        <p:txBody>
          <a:bodyPr>
            <a:noAutofit/>
          </a:bodyPr>
          <a:lstStyle/>
          <a:p>
            <a:pPr algn="ctr"/>
            <a:r>
              <a:rPr lang="en-IN" dirty="0"/>
              <a:t>Data Collection</a:t>
            </a:r>
            <a:br>
              <a:rPr lang="en-IN" dirty="0"/>
            </a:br>
            <a:endParaRPr lang="en-US" dirty="0"/>
          </a:p>
        </p:txBody>
      </p:sp>
      <p:sp>
        <p:nvSpPr>
          <p:cNvPr id="2" name="Content Placeholder 1">
            <a:extLst>
              <a:ext uri="{FF2B5EF4-FFF2-40B4-BE49-F238E27FC236}">
                <a16:creationId xmlns:a16="http://schemas.microsoft.com/office/drawing/2014/main" id="{C140C8A0-87DB-353A-F298-D5F5D674AB3F}"/>
              </a:ext>
            </a:extLst>
          </p:cNvPr>
          <p:cNvSpPr>
            <a:spLocks noGrp="1"/>
          </p:cNvSpPr>
          <p:nvPr>
            <p:ph idx="1"/>
          </p:nvPr>
        </p:nvSpPr>
        <p:spPr>
          <a:xfrm>
            <a:off x="678884" y="1216441"/>
            <a:ext cx="10834234" cy="4856700"/>
          </a:xfrm>
        </p:spPr>
        <p:txBody>
          <a:bodyPr lIns="0" tIns="0" rIns="0" bIns="0" numCol="1" anchor="ctr">
            <a:normAutofit/>
          </a:bodyPr>
          <a:lstStyle/>
          <a:p>
            <a:pPr>
              <a:lnSpc>
                <a:spcPct val="150000"/>
              </a:lnSpc>
              <a:defRPr sz="2200">
                <a:solidFill>
                  <a:srgbClr val="374151"/>
                </a:solidFill>
                <a:latin typeface="Nunito"/>
                <a:ea typeface="Nunito"/>
                <a:cs typeface="Nunito"/>
                <a:sym typeface="Nunito"/>
              </a:defRPr>
            </a:pPr>
            <a:r>
              <a:rPr lang="en-US" sz="2200" dirty="0">
                <a:latin typeface="+mn-lt"/>
              </a:rPr>
              <a:t>Data collection in data science is the process of gathering data from various sources. It involves identifying sources, gathering data, and storing it in a structured format. </a:t>
            </a:r>
          </a:p>
          <a:p>
            <a:pPr>
              <a:lnSpc>
                <a:spcPct val="150000"/>
              </a:lnSpc>
              <a:defRPr sz="2200">
                <a:solidFill>
                  <a:srgbClr val="374151"/>
                </a:solidFill>
                <a:latin typeface="Nunito"/>
                <a:ea typeface="Nunito"/>
                <a:cs typeface="Nunito"/>
                <a:sym typeface="Nunito"/>
              </a:defRPr>
            </a:pPr>
            <a:r>
              <a:rPr lang="en-US" sz="2200" dirty="0">
                <a:latin typeface="+mn-lt"/>
              </a:rPr>
              <a:t>Clean, high-quality data is essential for accurate analysis and modeling.</a:t>
            </a:r>
          </a:p>
          <a:p>
            <a:pPr marL="0" indent="0">
              <a:buNone/>
            </a:pPr>
            <a:endParaRPr lang="en-IN" sz="2200" dirty="0">
              <a:latin typeface="+mn-lt"/>
            </a:endParaRPr>
          </a:p>
        </p:txBody>
      </p:sp>
      <p:pic>
        <p:nvPicPr>
          <p:cNvPr id="5" name="Picture 4">
            <a:extLst>
              <a:ext uri="{FF2B5EF4-FFF2-40B4-BE49-F238E27FC236}">
                <a16:creationId xmlns:a16="http://schemas.microsoft.com/office/drawing/2014/main" id="{8FEB61A4-78D3-275A-DB5B-5C07CCD738B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6809" y="249980"/>
            <a:ext cx="743223" cy="707371"/>
          </a:xfrm>
          <a:prstGeom prst="rect">
            <a:avLst/>
          </a:prstGeom>
        </p:spPr>
      </p:pic>
    </p:spTree>
    <p:extLst>
      <p:ext uri="{BB962C8B-B14F-4D97-AF65-F5344CB8AC3E}">
        <p14:creationId xmlns:p14="http://schemas.microsoft.com/office/powerpoint/2010/main" val="233823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FAF21-03AF-F4A5-B9E4-AABBBB89CB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C66FA3-2CDF-EF49-A857-4F1534AF04E1}"/>
              </a:ext>
            </a:extLst>
          </p:cNvPr>
          <p:cNvSpPr>
            <a:spLocks noGrp="1"/>
          </p:cNvSpPr>
          <p:nvPr>
            <p:ph type="title"/>
          </p:nvPr>
        </p:nvSpPr>
        <p:spPr/>
        <p:txBody>
          <a:bodyPr>
            <a:noAutofit/>
          </a:bodyPr>
          <a:lstStyle/>
          <a:p>
            <a:pPr algn="ctr"/>
            <a:r>
              <a:rPr lang="en-IN" dirty="0"/>
              <a:t>Data Collection</a:t>
            </a:r>
            <a:br>
              <a:rPr lang="en-IN" dirty="0"/>
            </a:br>
            <a:endParaRPr lang="en-US" dirty="0"/>
          </a:p>
        </p:txBody>
      </p:sp>
      <p:pic>
        <p:nvPicPr>
          <p:cNvPr id="3" name="Content Placeholder 2" descr="Picture 2">
            <a:extLst>
              <a:ext uri="{FF2B5EF4-FFF2-40B4-BE49-F238E27FC236}">
                <a16:creationId xmlns:a16="http://schemas.microsoft.com/office/drawing/2014/main" id="{FC4B9683-A6BA-FF37-2E41-6A6501E59F45}"/>
              </a:ext>
            </a:extLst>
          </p:cNvPr>
          <p:cNvPicPr>
            <a:picLocks noGrp="1" noChangeAspect="1"/>
          </p:cNvPicPr>
          <p:nvPr>
            <p:ph idx="1"/>
          </p:nvPr>
        </p:nvPicPr>
        <p:blipFill>
          <a:blip r:embed="rId3"/>
          <a:stretch>
            <a:fillRect/>
          </a:stretch>
        </p:blipFill>
        <p:spPr>
          <a:xfrm>
            <a:off x="2073348" y="1424763"/>
            <a:ext cx="7942521" cy="4287856"/>
          </a:xfrm>
          <a:prstGeom prst="rect">
            <a:avLst/>
          </a:prstGeom>
          <a:ln w="12700">
            <a:miter lim="400000"/>
          </a:ln>
        </p:spPr>
      </p:pic>
      <p:pic>
        <p:nvPicPr>
          <p:cNvPr id="7" name="Picture 6">
            <a:extLst>
              <a:ext uri="{FF2B5EF4-FFF2-40B4-BE49-F238E27FC236}">
                <a16:creationId xmlns:a16="http://schemas.microsoft.com/office/drawing/2014/main" id="{AFFC01AC-2F43-0A14-1C45-CD50757D4F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5833" y="262085"/>
            <a:ext cx="623957" cy="705678"/>
          </a:xfrm>
          <a:prstGeom prst="rect">
            <a:avLst/>
          </a:prstGeom>
        </p:spPr>
      </p:pic>
    </p:spTree>
    <p:extLst>
      <p:ext uri="{BB962C8B-B14F-4D97-AF65-F5344CB8AC3E}">
        <p14:creationId xmlns:p14="http://schemas.microsoft.com/office/powerpoint/2010/main" val="3893390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5318C8-85CB-71D3-1FA9-A827F695DE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4E3971-7332-AC1A-B160-E3463CEFE5ED}"/>
              </a:ext>
            </a:extLst>
          </p:cNvPr>
          <p:cNvSpPr>
            <a:spLocks noGrp="1"/>
          </p:cNvSpPr>
          <p:nvPr>
            <p:ph type="title"/>
          </p:nvPr>
        </p:nvSpPr>
        <p:spPr/>
        <p:txBody>
          <a:bodyPr>
            <a:noAutofit/>
          </a:bodyPr>
          <a:lstStyle/>
          <a:p>
            <a:pPr algn="ctr"/>
            <a:r>
              <a:rPr lang="en-IN" dirty="0"/>
              <a:t>Data Collection</a:t>
            </a:r>
            <a:br>
              <a:rPr lang="en-IN" dirty="0"/>
            </a:br>
            <a:endParaRPr lang="en-US" dirty="0"/>
          </a:p>
        </p:txBody>
      </p:sp>
      <p:sp>
        <p:nvSpPr>
          <p:cNvPr id="3" name="Rectangle 1">
            <a:extLst>
              <a:ext uri="{FF2B5EF4-FFF2-40B4-BE49-F238E27FC236}">
                <a16:creationId xmlns:a16="http://schemas.microsoft.com/office/drawing/2014/main" id="{EE97F3CD-2999-D618-DF34-6A0E23DECD2E}"/>
              </a:ext>
            </a:extLst>
          </p:cNvPr>
          <p:cNvSpPr>
            <a:spLocks noGrp="1" noChangeArrowheads="1"/>
          </p:cNvSpPr>
          <p:nvPr>
            <p:ph idx="1"/>
          </p:nvPr>
        </p:nvSpPr>
        <p:spPr bwMode="auto">
          <a:xfrm>
            <a:off x="678883" y="1458062"/>
            <a:ext cx="10570363"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tx1"/>
                </a:solidFill>
                <a:effectLst/>
                <a:latin typeface="+mn-lt"/>
              </a:rPr>
              <a:t>Dataset:</a:t>
            </a:r>
            <a:r>
              <a:rPr lang="en-US" altLang="en-US" sz="2200" b="1" dirty="0"/>
              <a:t> </a:t>
            </a:r>
            <a:r>
              <a:rPr lang="en-US" altLang="en-US" sz="2200" dirty="0"/>
              <a:t>Insurance Customer Response  Prediction(</a:t>
            </a:r>
            <a:r>
              <a:rPr lang="en-US" altLang="en-US" sz="2200" dirty="0" err="1"/>
              <a:t>data.cvs</a:t>
            </a:r>
            <a:r>
              <a:rPr lang="en-US" altLang="en-US" sz="2200" dirty="0"/>
              <a:t>)</a:t>
            </a:r>
            <a:endParaRPr kumimoji="0" lang="en-US" altLang="en-US" sz="220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200" i="0" u="none" strike="noStrike" cap="none" normalizeH="0" baseline="0" dirty="0">
                <a:ln>
                  <a:noFill/>
                </a:ln>
                <a:solidFill>
                  <a:schemeClr val="tx1"/>
                </a:solidFill>
                <a:effectLst/>
                <a:latin typeface="+mn-lt"/>
              </a:rPr>
              <a:t>Sources: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mn-lt"/>
              </a:rPr>
              <a:t>Customer demographics (age, income, location).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mn-lt"/>
              </a:rPr>
              <a:t>Policy details (type, premium, tenure).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mn-lt"/>
              </a:rPr>
              <a:t>Historical responses (purchase/decline). </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200" i="0" u="none" strike="noStrike" cap="none" normalizeH="0" baseline="0" dirty="0">
                <a:ln>
                  <a:noFill/>
                </a:ln>
                <a:solidFill>
                  <a:schemeClr val="tx1"/>
                </a:solidFill>
                <a:effectLst/>
                <a:latin typeface="+mn-lt"/>
              </a:rPr>
              <a:t>Attributes: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mn-lt"/>
              </a:rPr>
              <a:t>Customer: Gender, age, occupation.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mn-lt"/>
              </a:rPr>
              <a:t>Policy: Type, premium, tenure.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mn-lt"/>
              </a:rPr>
              <a:t>Response: Past interactions, outcomes.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200" i="0" u="none" strike="noStrike" cap="none" normalizeH="0" baseline="0" dirty="0">
                <a:ln>
                  <a:noFill/>
                </a:ln>
                <a:solidFill>
                  <a:schemeClr val="tx1"/>
                </a:solidFill>
                <a:effectLst/>
                <a:latin typeface="+mn-lt"/>
              </a:rPr>
              <a:t>Methods: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mn-lt"/>
              </a:rPr>
              <a:t>CRM systems, databases, surveys.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200" i="0" u="none" strike="noStrike" cap="none" normalizeH="0" baseline="0" dirty="0">
                <a:ln>
                  <a:noFill/>
                </a:ln>
                <a:solidFill>
                  <a:schemeClr val="tx1"/>
                </a:solidFill>
                <a:effectLst/>
                <a:latin typeface="+mn-lt"/>
              </a:rPr>
              <a:t>Quality: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200" i="0" u="none" strike="noStrike" cap="none" normalizeH="0" baseline="0" dirty="0">
                <a:ln>
                  <a:noFill/>
                </a:ln>
                <a:solidFill>
                  <a:schemeClr val="tx1"/>
                </a:solidFill>
                <a:effectLst/>
                <a:latin typeface="+mn-lt"/>
              </a:rPr>
              <a:t>Ensure accuracy, completeness, and handle missing values.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200" b="0" i="0" u="none" strike="noStrike" cap="none" normalizeH="0" baseline="0" dirty="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F191700F-4C0A-9ADE-61E9-D26EBFF04DB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3259" y="376607"/>
            <a:ext cx="567384" cy="612775"/>
          </a:xfrm>
          <a:prstGeom prst="rect">
            <a:avLst/>
          </a:prstGeom>
        </p:spPr>
      </p:pic>
    </p:spTree>
    <p:extLst>
      <p:ext uri="{BB962C8B-B14F-4D97-AF65-F5344CB8AC3E}">
        <p14:creationId xmlns:p14="http://schemas.microsoft.com/office/powerpoint/2010/main" val="3767223754"/>
      </p:ext>
    </p:extLst>
  </p:cSld>
  <p:clrMapOvr>
    <a:masterClrMapping/>
  </p:clrMapOvr>
</p:sld>
</file>

<file path=ppt/theme/theme1.xml><?xml version="1.0" encoding="utf-8"?>
<a:theme xmlns:a="http://schemas.openxmlformats.org/drawingml/2006/main" name="BIA Template">
  <a:themeElements>
    <a:clrScheme name="Custom 4">
      <a:dk1>
        <a:srgbClr val="161A3E"/>
      </a:dk1>
      <a:lt1>
        <a:sysClr val="window" lastClr="FFFFFF"/>
      </a:lt1>
      <a:dk2>
        <a:srgbClr val="44546A"/>
      </a:dk2>
      <a:lt2>
        <a:srgbClr val="E7E6E6"/>
      </a:lt2>
      <a:accent1>
        <a:srgbClr val="4472C4"/>
      </a:accent1>
      <a:accent2>
        <a:srgbClr val="ED7D31"/>
      </a:accent2>
      <a:accent3>
        <a:srgbClr val="44546A"/>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7504</TotalTime>
  <Words>1511</Words>
  <Application>Microsoft Office PowerPoint</Application>
  <PresentationFormat>Widescreen</PresentationFormat>
  <Paragraphs>152</Paragraphs>
  <Slides>34</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vt:lpstr>
      <vt:lpstr>Wingdings</vt:lpstr>
      <vt:lpstr>BIA Template</vt:lpstr>
      <vt:lpstr>PowerPoint Presentation</vt:lpstr>
      <vt:lpstr>Agenda</vt:lpstr>
      <vt:lpstr>Introduction</vt:lpstr>
      <vt:lpstr>PowerPoint Presentation</vt:lpstr>
      <vt:lpstr> Insurance Customer Response  Prediction  </vt:lpstr>
      <vt:lpstr>PowerPoint Presentation</vt:lpstr>
      <vt:lpstr>Data Collection </vt:lpstr>
      <vt:lpstr>Data Collection </vt:lpstr>
      <vt:lpstr>Data Collection </vt:lpstr>
      <vt:lpstr>Data Collection </vt:lpstr>
      <vt:lpstr>Data Preprocessing </vt:lpstr>
      <vt:lpstr> Data Preprocessing</vt:lpstr>
      <vt:lpstr>Exploratory Data Analysis (EDA) </vt:lpstr>
      <vt:lpstr>Exploratory Data Analysis (EDA) </vt:lpstr>
      <vt:lpstr>Exploratory Data Analysis (EDA) </vt:lpstr>
      <vt:lpstr>PowerPoint Presentation</vt:lpstr>
      <vt:lpstr>PowerPoint Presentation</vt:lpstr>
      <vt:lpstr>Title</vt:lpstr>
      <vt:lpstr>Machine Learning Model Development </vt:lpstr>
      <vt:lpstr>Machine Learning Model Development </vt:lpstr>
      <vt:lpstr>Machine Learning Model Development </vt:lpstr>
      <vt:lpstr>Machine Learning Model Development </vt:lpstr>
      <vt:lpstr>Machine Learning Model Development </vt:lpstr>
      <vt:lpstr>Machine Learning Model Development </vt:lpstr>
      <vt:lpstr>Machine Learning Model Development </vt:lpstr>
      <vt:lpstr>Machine Learning Model Development </vt:lpstr>
      <vt:lpstr>          XGB Classifier Confusion Matrix                                                   ROC Curves For XGB Classifier </vt:lpstr>
      <vt:lpstr>Introduction to Model Deployment </vt:lpstr>
      <vt:lpstr>Introduction to Model Deployment </vt:lpstr>
      <vt:lpstr>Model Deployment  </vt:lpstr>
      <vt:lpstr>PowerPoint Presentation</vt:lpstr>
      <vt:lpstr>Dashboard</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Aayush Shah</dc:creator>
  <cp:lastModifiedBy>Vaibhavi Kokande</cp:lastModifiedBy>
  <cp:revision>2274</cp:revision>
  <dcterms:created xsi:type="dcterms:W3CDTF">2020-12-23T13:36:00Z</dcterms:created>
  <dcterms:modified xsi:type="dcterms:W3CDTF">2025-01-07T14:06:51Z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0B547D39C558497AB25C6414A889D07D</vt:lpwstr>
  </property>
  <property fmtid="{D5CDD505-2E9C-101B-9397-08002B2CF9AE}" pid="3" name="KSOProductBuildVer">
    <vt:lpwstr>1033-11.2.0.11306</vt:lpwstr>
  </property>
</Properties>
</file>